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6"/>
  </p:notesMasterIdLst>
  <p:handoutMasterIdLst>
    <p:handoutMasterId r:id="rId17"/>
  </p:handoutMasterIdLst>
  <p:sldIdLst>
    <p:sldId id="325" r:id="rId2"/>
    <p:sldId id="273" r:id="rId3"/>
    <p:sldId id="340" r:id="rId4"/>
    <p:sldId id="341" r:id="rId5"/>
    <p:sldId id="344" r:id="rId6"/>
    <p:sldId id="356" r:id="rId7"/>
    <p:sldId id="345" r:id="rId8"/>
    <p:sldId id="352" r:id="rId9"/>
    <p:sldId id="347" r:id="rId10"/>
    <p:sldId id="349" r:id="rId11"/>
    <p:sldId id="351" r:id="rId12"/>
    <p:sldId id="350" r:id="rId13"/>
    <p:sldId id="353" r:id="rId14"/>
    <p:sldId id="354" r:id="rId15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4">
          <p15:clr>
            <a:srgbClr val="A4A3A4"/>
          </p15:clr>
        </p15:guide>
        <p15:guide id="2" orient="horz" pos="3888">
          <p15:clr>
            <a:srgbClr val="A4A3A4"/>
          </p15:clr>
        </p15:guide>
        <p15:guide id="3" orient="horz" pos="720">
          <p15:clr>
            <a:srgbClr val="A4A3A4"/>
          </p15:clr>
        </p15:guide>
        <p15:guide id="4" pos="5616">
          <p15:clr>
            <a:srgbClr val="A4A3A4"/>
          </p15:clr>
        </p15:guide>
        <p15:guide id="5" pos="144">
          <p15:clr>
            <a:srgbClr val="A4A3A4"/>
          </p15:clr>
        </p15:guide>
        <p15:guide id="6" pos="2928">
          <p15:clr>
            <a:srgbClr val="A4A3A4"/>
          </p15:clr>
        </p15:guide>
        <p15:guide id="7" pos="28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305"/>
    <a:srgbClr val="FF9900"/>
    <a:srgbClr val="FFFFFF"/>
    <a:srgbClr val="00FF00"/>
    <a:srgbClr val="525252"/>
    <a:srgbClr val="FFFEFB"/>
    <a:srgbClr val="D4D4D4"/>
    <a:srgbClr val="E8E8E8"/>
    <a:srgbClr val="FFFFF8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95137" autoAdjust="0"/>
  </p:normalViewPr>
  <p:slideViewPr>
    <p:cSldViewPr>
      <p:cViewPr varScale="1">
        <p:scale>
          <a:sx n="127" d="100"/>
          <a:sy n="127" d="100"/>
        </p:scale>
        <p:origin x="1290" y="126"/>
      </p:cViewPr>
      <p:guideLst>
        <p:guide orient="horz" pos="1344"/>
        <p:guide orient="horz" pos="3888"/>
        <p:guide orient="horz" pos="720"/>
        <p:guide pos="5616"/>
        <p:guide pos="144"/>
        <p:guide pos="2928"/>
        <p:guide pos="283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20" d="100"/>
        <a:sy n="12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947" y="1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7C1D9FBA-E821-41E3-8B0F-3FAF4D98016C}" type="datetimeFigureOut">
              <a:rPr lang="de-DE"/>
              <a:pPr>
                <a:defRPr/>
              </a:pPr>
              <a:t>04.11.2015</a:t>
            </a:fld>
            <a:endParaRPr lang="de-DE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348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947" y="9429348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85" tIns="46092" rIns="92185" bIns="46092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CB58022D-39C6-41E3-A534-69D495BCF57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6495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1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62525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3874"/>
            <a:ext cx="5438140" cy="4469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85" tIns="46092" rIns="92185" bIns="460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348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85" tIns="46092" rIns="92185" bIns="4609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29348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185" tIns="46092" rIns="92185" bIns="4609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61307D5-B979-47D2-B5DC-E99FF8E7053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1115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306313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4031321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adler-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965700" y="0"/>
            <a:ext cx="4178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381000" y="63246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1800"/>
          </a:p>
        </p:txBody>
      </p:sp>
      <p:sp>
        <p:nvSpPr>
          <p:cNvPr id="16179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28600" y="1143000"/>
            <a:ext cx="8686800" cy="990600"/>
          </a:xfrm>
        </p:spPr>
        <p:txBody>
          <a:bodyPr anchor="b"/>
          <a:lstStyle>
            <a:lvl1pPr>
              <a:defRPr smtClean="0"/>
            </a:lvl1pPr>
          </a:lstStyle>
          <a:p>
            <a:r>
              <a:rPr lang="de-DE" smtClean="0"/>
              <a:t>Titelmasterformat durch Klicken bearbeiten</a:t>
            </a:r>
            <a:endParaRPr lang="de-DE" dirty="0" smtClean="0"/>
          </a:p>
        </p:txBody>
      </p:sp>
      <p:sp>
        <p:nvSpPr>
          <p:cNvPr id="16179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133600"/>
            <a:ext cx="8686800" cy="2895600"/>
          </a:xfrm>
        </p:spPr>
        <p:txBody>
          <a:bodyPr/>
          <a:lstStyle>
            <a:lvl1pPr marL="0" indent="0">
              <a:buFont typeface="Times" pitchFamily="1" charset="0"/>
              <a:buNone/>
              <a:defRPr sz="2500" smtClean="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el, Inhal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1143000"/>
            <a:ext cx="8686800" cy="7826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4267200" cy="40386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648200" y="2133600"/>
            <a:ext cx="4267200" cy="40386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 Dezember 2009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C02CC95-CD42-415A-A23D-21254D6595D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EuDoX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el, Text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1143000"/>
            <a:ext cx="8686800" cy="7826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28600" y="2133600"/>
            <a:ext cx="4267200" cy="40386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iagrammplatzhalter 3"/>
          <p:cNvSpPr>
            <a:spLocks noGrp="1"/>
          </p:cNvSpPr>
          <p:nvPr>
            <p:ph type="chart" sz="half" idx="2"/>
          </p:nvPr>
        </p:nvSpPr>
        <p:spPr>
          <a:xfrm>
            <a:off x="4648200" y="2133600"/>
            <a:ext cx="4267200" cy="4038600"/>
          </a:xfrm>
        </p:spPr>
        <p:txBody>
          <a:bodyPr/>
          <a:lstStyle/>
          <a:p>
            <a:pPr lvl="0"/>
            <a:r>
              <a:rPr lang="de-DE" noProof="0" smtClean="0"/>
              <a:t>Diagramm durch Klicken auf Symbol hinzufügen</a:t>
            </a:r>
            <a:endParaRPr lang="de-DE" noProof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 Dezember 2009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C02CC95-CD42-415A-A23D-21254D6595D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EuDoX</a:t>
            </a:r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>
          <a:xfrm>
            <a:off x="214282" y="6500834"/>
            <a:ext cx="4032250" cy="21431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EuDoX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Feb 4th, 2013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Slide </a:t>
            </a:r>
            <a:fld id="{0FE587D6-5C34-42EF-867B-EED814CB26D3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6854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 Dezember 2009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C02CC95-CD42-415A-A23D-21254D6595D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EuDoX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1143000"/>
            <a:ext cx="8686800" cy="7826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4267200" cy="40386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4267200" cy="40386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 Dezember 2009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C02CC95-CD42-415A-A23D-21254D6595D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EuDoX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1143000"/>
            <a:ext cx="8686800" cy="7826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228600" y="2133600"/>
            <a:ext cx="8686800" cy="4038600"/>
          </a:xfrm>
        </p:spPr>
        <p:txBody>
          <a:bodyPr/>
          <a:lstStyle/>
          <a:p>
            <a:pPr lvl="0"/>
            <a:r>
              <a:rPr lang="de-DE" noProof="0" smtClean="0"/>
              <a:t>Tabelle durch Klicken auf Symbol hinzufügen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 Dezember 2009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C02CC95-CD42-415A-A23D-21254D6595D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EuDoX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und Diagramm oder Organi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1143000"/>
            <a:ext cx="8686800" cy="7826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SmartArt-Platzhalter 2"/>
          <p:cNvSpPr>
            <a:spLocks noGrp="1"/>
          </p:cNvSpPr>
          <p:nvPr>
            <p:ph type="dgm" idx="1"/>
          </p:nvPr>
        </p:nvSpPr>
        <p:spPr>
          <a:xfrm>
            <a:off x="228600" y="2133600"/>
            <a:ext cx="8686800" cy="4038600"/>
          </a:xfrm>
        </p:spPr>
        <p:txBody>
          <a:bodyPr/>
          <a:lstStyle/>
          <a:p>
            <a:pPr lvl="0"/>
            <a:r>
              <a:rPr lang="de-DE" noProof="0" smtClean="0"/>
              <a:t>Klicken Sie auf das Symbol, um die SmartArt-Grafik hinzuzufügen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 Dezember 2009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C02CC95-CD42-415A-A23D-21254D6595D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EuDoX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und Text üb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1143000"/>
            <a:ext cx="8686800" cy="7826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28600" y="2133600"/>
            <a:ext cx="8686800" cy="19431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28600" y="4229100"/>
            <a:ext cx="8686800" cy="19431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 Dezember 2009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C02CC95-CD42-415A-A23D-21254D6595D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EuDoX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1143000"/>
            <a:ext cx="8686800" cy="7826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 Dezember 2009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C02CC95-CD42-415A-A23D-21254D6595D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EuDoX</a:t>
            </a:r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 Dezember 2009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EuDoX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C02CC95-CD42-415A-A23D-21254D6595D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Diagrammplatzhalter 6"/>
          <p:cNvSpPr>
            <a:spLocks noGrp="1"/>
          </p:cNvSpPr>
          <p:nvPr>
            <p:ph type="chart" sz="quarter" idx="13"/>
          </p:nvPr>
        </p:nvSpPr>
        <p:spPr>
          <a:xfrm>
            <a:off x="233916" y="2000250"/>
            <a:ext cx="8676168" cy="4286250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1143000"/>
            <a:ext cx="8686800" cy="7826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28600" y="2133600"/>
            <a:ext cx="4267200" cy="40386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4267200" cy="40386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 Dezember 2009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DC02CC95-CD42-415A-A23D-21254D6595D7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EuDoX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" Target="../slides/slid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8C8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Rectangle 43">
            <a:hlinkClick r:id="rId14" action="ppaction://hlinksldjump"/>
          </p:cNvPr>
          <p:cNvSpPr>
            <a:spLocks noChangeAspect="1" noChangeArrowheads="1"/>
          </p:cNvSpPr>
          <p:nvPr/>
        </p:nvSpPr>
        <p:spPr bwMode="auto">
          <a:xfrm>
            <a:off x="214282" y="6477000"/>
            <a:ext cx="8686800" cy="381000"/>
          </a:xfrm>
          <a:prstGeom prst="rect">
            <a:avLst/>
          </a:prstGeom>
          <a:solidFill>
            <a:srgbClr val="52525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800">
              <a:solidFill>
                <a:schemeClr val="accent1"/>
              </a:solidFill>
              <a:latin typeface="Melior Com" pitchFamily="18" charset="0"/>
            </a:endParaRPr>
          </a:p>
        </p:txBody>
      </p:sp>
      <p:sp>
        <p:nvSpPr>
          <p:cNvPr id="30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143000"/>
            <a:ext cx="8686800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2133600"/>
            <a:ext cx="8686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pic>
        <p:nvPicPr>
          <p:cNvPr id="3076" name="Picture 42" descr="wortbildmarke-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611813" y="71438"/>
            <a:ext cx="35321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umsplatzhalter 8"/>
          <p:cNvSpPr>
            <a:spLocks noGrp="1"/>
          </p:cNvSpPr>
          <p:nvPr>
            <p:ph type="dt" sz="half" idx="2"/>
          </p:nvPr>
        </p:nvSpPr>
        <p:spPr>
          <a:xfrm>
            <a:off x="7009200" y="6476400"/>
            <a:ext cx="11448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1"/>
                </a:solidFill>
                <a:latin typeface="Melior Com" pitchFamily="18" charset="0"/>
              </a:defRPr>
            </a:lvl1pPr>
          </a:lstStyle>
          <a:p>
            <a:r>
              <a:rPr lang="de-DE" smtClean="0"/>
              <a:t>17. Dezember 2009</a:t>
            </a:r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>
          <a:xfrm>
            <a:off x="230400" y="6476400"/>
            <a:ext cx="4266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1"/>
                </a:solidFill>
                <a:latin typeface="Melior Com" pitchFamily="18" charset="0"/>
              </a:defRPr>
            </a:lvl1pPr>
          </a:lstStyle>
          <a:p>
            <a:r>
              <a:rPr lang="de-DE" smtClean="0"/>
              <a:t>EuDoX</a:t>
            </a:r>
            <a:endParaRPr lang="de-DE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>
          <a:xfrm>
            <a:off x="8229600" y="6476400"/>
            <a:ext cx="6876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accent1"/>
                </a:solidFill>
                <a:latin typeface="Melior Com" pitchFamily="18" charset="0"/>
              </a:defRPr>
            </a:lvl1pPr>
          </a:lstStyle>
          <a:p>
            <a:r>
              <a:rPr lang="de-DE" smtClean="0"/>
              <a:t>Folie </a:t>
            </a:r>
            <a:fld id="{DC02CC95-CD42-415A-A23D-21254D6595D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4" r:id="rId8"/>
    <p:sldLayoutId id="2147483700" r:id="rId9"/>
    <p:sldLayoutId id="2147483701" r:id="rId10"/>
    <p:sldLayoutId id="2147483702" r:id="rId11"/>
    <p:sldLayoutId id="2147483705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Melior Com" pitchFamily="18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Melior Com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Melior Com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Melior Com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Melior Com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8426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8426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8426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84260"/>
          </a:solidFill>
          <a:latin typeface="Arial" charset="0"/>
        </a:defRPr>
      </a:lvl9pPr>
    </p:titleStyle>
    <p:bodyStyle>
      <a:lvl1pPr marL="177800" indent="-177800" algn="l" defTabSz="900113" rtl="0" eaLnBrk="1" fontAlgn="base" hangingPunct="1">
        <a:spcBef>
          <a:spcPct val="20000"/>
        </a:spcBef>
        <a:spcAft>
          <a:spcPct val="0"/>
        </a:spcAft>
        <a:buFont typeface="Times" pitchFamily="1" charset="0"/>
        <a:buChar char="•"/>
        <a:defRPr>
          <a:solidFill>
            <a:schemeClr val="tx2"/>
          </a:solidFill>
          <a:latin typeface="Melior Com" pitchFamily="18" charset="0"/>
          <a:ea typeface="+mn-ea"/>
          <a:cs typeface="+mn-cs"/>
        </a:defRPr>
      </a:lvl1pPr>
      <a:lvl2pPr marL="534988" indent="-177800" algn="l" defTabSz="900113" rtl="0" eaLnBrk="1" fontAlgn="base" hangingPunct="1">
        <a:spcBef>
          <a:spcPct val="20000"/>
        </a:spcBef>
        <a:spcAft>
          <a:spcPct val="0"/>
        </a:spcAft>
        <a:buFont typeface="Times" pitchFamily="1" charset="0"/>
        <a:buChar char="•"/>
        <a:defRPr>
          <a:solidFill>
            <a:schemeClr val="tx2"/>
          </a:solidFill>
          <a:latin typeface="Melior Com" pitchFamily="18" charset="0"/>
        </a:defRPr>
      </a:lvl2pPr>
      <a:lvl3pPr marL="954088" indent="-228600" algn="l" defTabSz="900113" rtl="0" eaLnBrk="1" fontAlgn="base" hangingPunct="1">
        <a:spcBef>
          <a:spcPct val="20000"/>
        </a:spcBef>
        <a:spcAft>
          <a:spcPct val="0"/>
        </a:spcAft>
        <a:buFont typeface="Times" pitchFamily="1" charset="0"/>
        <a:buChar char="•"/>
        <a:defRPr>
          <a:solidFill>
            <a:schemeClr val="tx2"/>
          </a:solidFill>
          <a:latin typeface="Melior Com" pitchFamily="18" charset="0"/>
        </a:defRPr>
      </a:lvl3pPr>
      <a:lvl4pPr marL="1373188" indent="-228600" algn="l" defTabSz="900113" rtl="0" eaLnBrk="1" fontAlgn="base" hangingPunct="1">
        <a:spcBef>
          <a:spcPct val="20000"/>
        </a:spcBef>
        <a:spcAft>
          <a:spcPct val="0"/>
        </a:spcAft>
        <a:buFont typeface="Times" pitchFamily="1" charset="0"/>
        <a:buChar char="•"/>
        <a:defRPr>
          <a:solidFill>
            <a:schemeClr val="tx2"/>
          </a:solidFill>
          <a:latin typeface="Melior Com" pitchFamily="18" charset="0"/>
        </a:defRPr>
      </a:lvl4pPr>
      <a:lvl5pPr marL="1792288" indent="-228600" algn="l" defTabSz="900113" rtl="0" eaLnBrk="1" fontAlgn="base" hangingPunct="1">
        <a:spcBef>
          <a:spcPct val="20000"/>
        </a:spcBef>
        <a:spcAft>
          <a:spcPct val="0"/>
        </a:spcAft>
        <a:buFont typeface="Times" pitchFamily="1" charset="0"/>
        <a:buChar char="•"/>
        <a:defRPr>
          <a:solidFill>
            <a:schemeClr val="tx2"/>
          </a:solidFill>
          <a:latin typeface="Melior Com" pitchFamily="18" charset="0"/>
        </a:defRPr>
      </a:lvl5pPr>
      <a:lvl6pPr marL="2589213" indent="-228600" algn="l" defTabSz="900113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rgbClr val="384260"/>
          </a:solidFill>
          <a:latin typeface="+mn-lt"/>
        </a:defRPr>
      </a:lvl6pPr>
      <a:lvl7pPr marL="3046413" indent="-228600" algn="l" defTabSz="900113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rgbClr val="384260"/>
          </a:solidFill>
          <a:latin typeface="+mn-lt"/>
        </a:defRPr>
      </a:lvl7pPr>
      <a:lvl8pPr marL="3503613" indent="-228600" algn="l" defTabSz="900113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rgbClr val="384260"/>
          </a:solidFill>
          <a:latin typeface="+mn-lt"/>
        </a:defRPr>
      </a:lvl8pPr>
      <a:lvl9pPr marL="3960813" indent="-228600" algn="l" defTabSz="900113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rgbClr val="38426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8915400" cy="990600"/>
          </a:xfrm>
        </p:spPr>
        <p:txBody>
          <a:bodyPr/>
          <a:lstStyle/>
          <a:p>
            <a:pPr>
              <a:tabLst>
                <a:tab pos="360363" algn="l"/>
              </a:tabLst>
            </a:pPr>
            <a:r>
              <a:rPr lang="de-D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de-D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IPEX </a:t>
            </a:r>
            <a:r>
              <a:rPr lang="de-DE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Correspondents</a:t>
            </a:r>
            <a:r>
              <a:rPr lang="de-D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 Meeting</a:t>
            </a:r>
            <a:br>
              <a:rPr lang="de-D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de-DE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de-D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5-6 November 2015, Vienna</a:t>
            </a:r>
            <a:br>
              <a:rPr lang="de-D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de-DE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133600"/>
            <a:ext cx="8686800" cy="2895600"/>
          </a:xfrm>
        </p:spPr>
        <p:txBody>
          <a:bodyPr/>
          <a:lstStyle/>
          <a:p>
            <a:pPr>
              <a:tabLst>
                <a:tab pos="360363" algn="l"/>
              </a:tabLst>
            </a:pPr>
            <a:r>
              <a:rPr lang="de-DE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de-D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Best Practice – EU Databases </a:t>
            </a:r>
            <a:r>
              <a:rPr lang="de-DE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de-D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National </a:t>
            </a:r>
            <a:r>
              <a:rPr lang="de-DE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Parliaments</a:t>
            </a:r>
            <a:r>
              <a:rPr lang="de-DE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tabLst>
                <a:tab pos="360363" algn="l"/>
              </a:tabLst>
            </a:pPr>
            <a:r>
              <a:rPr lang="de-DE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j-ea"/>
                <a:cs typeface="+mj-cs"/>
              </a:rPr>
              <a:t>	</a:t>
            </a:r>
            <a:r>
              <a:rPr lang="de-DE" sz="24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j-ea"/>
                <a:cs typeface="+mj-cs"/>
              </a:rPr>
              <a:t>EuDoX</a:t>
            </a:r>
            <a:r>
              <a:rPr lang="de-DE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j-ea"/>
                <a:cs typeface="+mj-cs"/>
              </a:rPr>
              <a:t>: The </a:t>
            </a:r>
            <a:r>
              <a:rPr lang="de-DE" sz="24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j-ea"/>
                <a:cs typeface="+mj-cs"/>
              </a:rPr>
              <a:t>Information System </a:t>
            </a:r>
            <a:endParaRPr lang="de-DE" sz="2400" dirty="0" smtClean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ea typeface="+mj-ea"/>
              <a:cs typeface="+mj-cs"/>
            </a:endParaRPr>
          </a:p>
          <a:p>
            <a:pPr>
              <a:tabLst>
                <a:tab pos="360363" algn="l"/>
              </a:tabLst>
            </a:pPr>
            <a:r>
              <a:rPr lang="de-DE" sz="24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j-ea"/>
                <a:cs typeface="+mj-cs"/>
              </a:rPr>
              <a:t>	</a:t>
            </a:r>
            <a:r>
              <a:rPr lang="de-DE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j-ea"/>
                <a:cs typeface="+mj-cs"/>
              </a:rPr>
              <a:t>in </a:t>
            </a:r>
            <a:r>
              <a:rPr lang="de-DE" sz="2400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j-ea"/>
                <a:cs typeface="+mj-cs"/>
              </a:rPr>
              <a:t>matters</a:t>
            </a:r>
            <a:r>
              <a:rPr lang="de-DE" sz="24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j-ea"/>
                <a:cs typeface="+mj-cs"/>
              </a:rPr>
              <a:t> </a:t>
            </a:r>
            <a:r>
              <a:rPr lang="de-DE" sz="2400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j-ea"/>
                <a:cs typeface="+mj-cs"/>
              </a:rPr>
              <a:t>concerning</a:t>
            </a:r>
            <a:r>
              <a:rPr lang="de-DE" sz="24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j-ea"/>
                <a:cs typeface="+mj-cs"/>
              </a:rPr>
              <a:t> </a:t>
            </a:r>
            <a:r>
              <a:rPr lang="de-DE" sz="2400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j-ea"/>
                <a:cs typeface="+mj-cs"/>
              </a:rPr>
              <a:t>the</a:t>
            </a:r>
            <a:endParaRPr lang="de-DE" sz="24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ea typeface="+mj-ea"/>
              <a:cs typeface="+mj-cs"/>
            </a:endParaRPr>
          </a:p>
          <a:p>
            <a:pPr>
              <a:tabLst>
                <a:tab pos="360363" algn="l"/>
              </a:tabLst>
            </a:pPr>
            <a:r>
              <a:rPr lang="de-DE" sz="24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j-ea"/>
                <a:cs typeface="+mj-cs"/>
              </a:rPr>
              <a:t>	European Union in </a:t>
            </a:r>
            <a:r>
              <a:rPr lang="de-DE" sz="2400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j-ea"/>
                <a:cs typeface="+mj-cs"/>
              </a:rPr>
              <a:t>the</a:t>
            </a:r>
            <a:endParaRPr lang="de-DE" sz="240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ea typeface="+mj-ea"/>
              <a:cs typeface="+mj-cs"/>
            </a:endParaRPr>
          </a:p>
          <a:p>
            <a:pPr>
              <a:tabLst>
                <a:tab pos="360363" algn="l"/>
              </a:tabLst>
            </a:pPr>
            <a:r>
              <a:rPr lang="de-DE" sz="24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+mj-ea"/>
                <a:cs typeface="+mj-cs"/>
              </a:rPr>
              <a:t>	German Bundestag</a:t>
            </a:r>
          </a:p>
          <a:p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323528" y="6021288"/>
            <a:ext cx="6336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>
                <a:latin typeface="Melior Com" panose="02040503050506040804" pitchFamily="18" charset="0"/>
              </a:rPr>
              <a:t>Dr. Birgit </a:t>
            </a:r>
            <a:r>
              <a:rPr lang="de-DE" sz="1400" dirty="0" smtClean="0">
                <a:latin typeface="Melior Com" panose="02040503050506040804" pitchFamily="18" charset="0"/>
              </a:rPr>
              <a:t>von Pflug</a:t>
            </a:r>
            <a:r>
              <a:rPr lang="de-DE" sz="1400" dirty="0" smtClean="0">
                <a:latin typeface="Melior Com" panose="02040503050506040804" pitchFamily="18" charset="0"/>
              </a:rPr>
              <a:t>, Head </a:t>
            </a:r>
            <a:r>
              <a:rPr lang="de-DE" sz="1400" dirty="0" err="1" smtClean="0">
                <a:latin typeface="Melior Com" panose="02040503050506040804" pitchFamily="18" charset="0"/>
              </a:rPr>
              <a:t>of</a:t>
            </a:r>
            <a:r>
              <a:rPr lang="de-DE" sz="1400" dirty="0" smtClean="0">
                <a:latin typeface="Melior Com" panose="02040503050506040804" pitchFamily="18" charset="0"/>
              </a:rPr>
              <a:t> Division on European </a:t>
            </a:r>
            <a:r>
              <a:rPr lang="de-DE" sz="1400" dirty="0" err="1" smtClean="0">
                <a:latin typeface="Melior Com" panose="02040503050506040804" pitchFamily="18" charset="0"/>
              </a:rPr>
              <a:t>Affairs</a:t>
            </a:r>
            <a:r>
              <a:rPr lang="de-DE" sz="1400" dirty="0" smtClean="0">
                <a:latin typeface="Melior Com" panose="02040503050506040804" pitchFamily="18" charset="0"/>
              </a:rPr>
              <a:t> </a:t>
            </a:r>
            <a:r>
              <a:rPr lang="de-DE" sz="1400" dirty="0" err="1" smtClean="0">
                <a:latin typeface="Melior Com" panose="02040503050506040804" pitchFamily="18" charset="0"/>
              </a:rPr>
              <a:t>Documentation</a:t>
            </a:r>
            <a:r>
              <a:rPr lang="de-DE" sz="1400" dirty="0" smtClean="0">
                <a:latin typeface="Melior Com" panose="02040503050506040804" pitchFamily="18" charset="0"/>
              </a:rPr>
              <a:t> </a:t>
            </a:r>
            <a:endParaRPr lang="de-DE" sz="1400" dirty="0">
              <a:latin typeface="Melior Com" panose="020405030505060408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0" y="332656"/>
            <a:ext cx="8686800" cy="108012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9pPr>
          </a:lstStyle>
          <a:p>
            <a:pPr>
              <a:tabLst>
                <a:tab pos="360363" algn="l"/>
              </a:tabLst>
            </a:pPr>
            <a:r>
              <a:rPr lang="en-US" altLang="de-DE" sz="2400" b="1" kern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Main </a:t>
            </a:r>
            <a:r>
              <a:rPr lang="en-US" altLang="de-DE" sz="2400" b="1" kern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elements of </a:t>
            </a:r>
            <a:r>
              <a:rPr lang="en-US" altLang="de-DE" sz="2400" b="1" kern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EuDoX</a:t>
            </a:r>
            <a:r>
              <a:rPr lang="en-US" altLang="de-DE" sz="2400" b="1" kern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– </a:t>
            </a:r>
            <a:br>
              <a:rPr lang="en-US" altLang="de-DE" sz="2400" b="1" kern="0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altLang="de-DE" sz="2400" b="1" kern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Projects </a:t>
            </a:r>
            <a:r>
              <a:rPr lang="en-US" altLang="de-DE" sz="2400" b="1" kern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en-US" altLang="de-DE" sz="2400" b="1" kern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Vorhaben</a:t>
            </a:r>
            <a:r>
              <a:rPr lang="en-US" altLang="de-DE" sz="2400" b="1" kern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EuDoX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 smtClean="0"/>
              <a:t>Slide </a:t>
            </a:r>
            <a:fld id="{DC02CC95-CD42-415A-A23D-21254D6595D7}" type="slidenum">
              <a:rPr lang="de-DE" smtClean="0"/>
              <a:pPr/>
              <a:t>10</a:t>
            </a:fld>
            <a:endParaRPr lang="de-DE" dirty="0"/>
          </a:p>
        </p:txBody>
      </p:sp>
      <p:pic>
        <p:nvPicPr>
          <p:cNvPr id="4" name="Grafik 3" descr="Bildschirmausschnitt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2" b="4810"/>
          <a:stretch/>
        </p:blipFill>
        <p:spPr>
          <a:xfrm>
            <a:off x="0" y="1340768"/>
            <a:ext cx="9144000" cy="489654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8979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4139952" y="2852936"/>
            <a:ext cx="1440160" cy="21827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4552000" y="3284984"/>
            <a:ext cx="1028112" cy="4320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" name="Gerade Verbindung mit Pfeil 6"/>
          <p:cNvCxnSpPr/>
          <p:nvPr/>
        </p:nvCxnSpPr>
        <p:spPr>
          <a:xfrm>
            <a:off x="4139952" y="3071208"/>
            <a:ext cx="412048" cy="213776"/>
          </a:xfrm>
          <a:prstGeom prst="straightConnector1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" name="Textfeld 10"/>
          <p:cNvSpPr txBox="1"/>
          <p:nvPr/>
        </p:nvSpPr>
        <p:spPr>
          <a:xfrm>
            <a:off x="-36512" y="203460"/>
            <a:ext cx="3995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58775" algn="l"/>
              </a:tabLst>
            </a:pPr>
            <a:r>
              <a:rPr lang="de-DE" sz="2400" b="1" kern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elior Com" pitchFamily="18" charset="0"/>
                <a:ea typeface="+mj-ea"/>
                <a:cs typeface="+mj-cs"/>
              </a:rPr>
              <a:t>	Link </a:t>
            </a:r>
            <a:r>
              <a:rPr lang="de-DE" sz="2400" b="1" kern="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Melior Com" pitchFamily="18" charset="0"/>
                <a:ea typeface="+mj-ea"/>
                <a:cs typeface="+mj-cs"/>
              </a:rPr>
              <a:t>to</a:t>
            </a:r>
            <a:r>
              <a:rPr lang="de-DE" sz="2400" b="1" kern="0" dirty="0">
                <a:effectLst>
                  <a:outerShdw blurRad="38100" dist="38100" dir="2700000" algn="tl">
                    <a:srgbClr val="FFFFFF"/>
                  </a:outerShdw>
                </a:effectLst>
                <a:latin typeface="Melior Com" pitchFamily="18" charset="0"/>
                <a:ea typeface="+mj-ea"/>
                <a:cs typeface="+mj-cs"/>
              </a:rPr>
              <a:t> IPEX</a:t>
            </a:r>
          </a:p>
        </p:txBody>
      </p:sp>
      <p:sp>
        <p:nvSpPr>
          <p:cNvPr id="6" name="Rechteck 5"/>
          <p:cNvSpPr/>
          <p:nvPr/>
        </p:nvSpPr>
        <p:spPr>
          <a:xfrm>
            <a:off x="0" y="1052736"/>
            <a:ext cx="45719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EuDoX</a:t>
            </a:r>
            <a:endParaRPr lang="de-DE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 smtClean="0"/>
              <a:t>Slide </a:t>
            </a:r>
            <a:fld id="{DC02CC95-CD42-415A-A23D-21254D6595D7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13" name="Grafik 12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5964"/>
            <a:ext cx="9144000" cy="3190369"/>
          </a:xfrm>
          <a:prstGeom prst="rect">
            <a:avLst/>
          </a:prstGeom>
        </p:spPr>
      </p:pic>
      <p:pic>
        <p:nvPicPr>
          <p:cNvPr id="15" name="Grafik 14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33" y="4025429"/>
            <a:ext cx="4457375" cy="2385170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6084168" y="3600759"/>
            <a:ext cx="172819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14" name="Gerade Verbindung mit Pfeil 13"/>
          <p:cNvCxnSpPr/>
          <p:nvPr/>
        </p:nvCxnSpPr>
        <p:spPr>
          <a:xfrm flipH="1">
            <a:off x="6497960" y="3872609"/>
            <a:ext cx="378296" cy="30564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827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0" y="404665"/>
            <a:ext cx="8915400" cy="93610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9pPr>
          </a:lstStyle>
          <a:p>
            <a:pPr>
              <a:tabLst>
                <a:tab pos="360363" algn="l"/>
              </a:tabLst>
            </a:pPr>
            <a:r>
              <a:rPr lang="en-US" altLang="de-DE" sz="2400" b="1" kern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Main </a:t>
            </a:r>
            <a:r>
              <a:rPr lang="en-US" altLang="de-DE" sz="2400" b="1" kern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elements of </a:t>
            </a:r>
            <a:r>
              <a:rPr lang="en-US" altLang="de-DE" sz="2400" b="1" kern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EuDoX</a:t>
            </a:r>
            <a:r>
              <a:rPr lang="en-US" altLang="de-DE" sz="2400" b="1" kern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– </a:t>
            </a:r>
            <a:br>
              <a:rPr lang="en-US" altLang="de-DE" sz="2400" b="1" kern="0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altLang="de-DE" sz="2400" b="1" kern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Meetings </a:t>
            </a:r>
            <a:r>
              <a:rPr lang="en-US" altLang="de-DE" sz="2400" b="1" kern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(</a:t>
            </a:r>
            <a:r>
              <a:rPr lang="en-US" altLang="de-DE" sz="2400" b="1" kern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Termine</a:t>
            </a:r>
            <a:r>
              <a:rPr lang="en-US" altLang="de-DE" sz="2400" b="1" kern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EuDoX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 smtClean="0"/>
              <a:t>Slide </a:t>
            </a:r>
            <a:fld id="{DC02CC95-CD42-415A-A23D-21254D6595D7}" type="slidenum">
              <a:rPr lang="de-DE" smtClean="0"/>
              <a:pPr/>
              <a:t>12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9144000" cy="496915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0" name="Rechteck 9"/>
          <p:cNvSpPr/>
          <p:nvPr/>
        </p:nvSpPr>
        <p:spPr>
          <a:xfrm>
            <a:off x="683568" y="1268760"/>
            <a:ext cx="792088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144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0" y="404665"/>
            <a:ext cx="8915400" cy="93610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9pPr>
          </a:lstStyle>
          <a:p>
            <a:pPr>
              <a:tabLst>
                <a:tab pos="360363" algn="l"/>
              </a:tabLst>
            </a:pPr>
            <a:r>
              <a:rPr lang="en-US" altLang="de-DE" sz="2400" b="1" kern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Main </a:t>
            </a:r>
            <a:r>
              <a:rPr lang="en-US" altLang="de-DE" sz="2400" b="1" kern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elements of </a:t>
            </a:r>
            <a:r>
              <a:rPr lang="en-US" altLang="de-DE" sz="2400" b="1" kern="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EuDoX</a:t>
            </a:r>
            <a:r>
              <a:rPr lang="en-US" altLang="de-DE" sz="2400" b="1" kern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– </a:t>
            </a:r>
            <a:br>
              <a:rPr lang="en-US" altLang="de-DE" sz="2400" b="1" kern="0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altLang="de-DE" sz="2400" b="1" kern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Subject dossiers (</a:t>
            </a:r>
            <a:r>
              <a:rPr lang="en-US" altLang="de-DE" sz="2400" b="1" kern="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Themen</a:t>
            </a:r>
            <a:r>
              <a:rPr lang="en-US" altLang="de-DE" sz="2400" b="1" kern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endParaRPr lang="en-US" altLang="de-DE" sz="2400" b="1" kern="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EuDoX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 smtClean="0"/>
              <a:t>Slide </a:t>
            </a:r>
            <a:fld id="{DC02CC95-CD42-415A-A23D-21254D6595D7}" type="slidenum">
              <a:rPr lang="de-DE" smtClean="0"/>
              <a:pPr/>
              <a:t>13</a:t>
            </a:fld>
            <a:endParaRPr lang="de-DE" dirty="0"/>
          </a:p>
        </p:txBody>
      </p:sp>
      <p:pic>
        <p:nvPicPr>
          <p:cNvPr id="2" name="Grafik 1" descr="Bildschirmausschnitt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34"/>
          <a:stretch/>
        </p:blipFill>
        <p:spPr>
          <a:xfrm>
            <a:off x="-36512" y="1296684"/>
            <a:ext cx="9144000" cy="5156652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1763688" y="1296685"/>
            <a:ext cx="2016224" cy="2601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426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half" idx="1"/>
          </p:nvPr>
        </p:nvSpPr>
        <p:spPr>
          <a:xfrm>
            <a:off x="228600" y="1925638"/>
            <a:ext cx="8686800" cy="2151062"/>
          </a:xfrm>
        </p:spPr>
        <p:txBody>
          <a:bodyPr/>
          <a:lstStyle/>
          <a:p>
            <a:pPr marL="0" indent="0">
              <a:buNone/>
            </a:pPr>
            <a:r>
              <a:rPr lang="de-DE" sz="1600" dirty="0" err="1" smtClean="0"/>
              <a:t>For</a:t>
            </a:r>
            <a:r>
              <a:rPr lang="de-DE" sz="1600" dirty="0" smtClean="0"/>
              <a:t> </a:t>
            </a:r>
            <a:r>
              <a:rPr lang="de-DE" sz="1600" dirty="0" err="1" smtClean="0"/>
              <a:t>further</a:t>
            </a:r>
            <a:r>
              <a:rPr lang="de-DE" sz="1600" dirty="0" smtClean="0"/>
              <a:t> </a:t>
            </a:r>
            <a:r>
              <a:rPr lang="de-DE" sz="1600" dirty="0" err="1" smtClean="0"/>
              <a:t>information</a:t>
            </a:r>
            <a:r>
              <a:rPr lang="de-DE" sz="1600" dirty="0" smtClean="0"/>
              <a:t> </a:t>
            </a:r>
            <a:r>
              <a:rPr lang="de-DE" sz="1600" dirty="0" err="1" smtClean="0"/>
              <a:t>please</a:t>
            </a:r>
            <a:r>
              <a:rPr lang="de-DE" sz="1600" dirty="0" smtClean="0"/>
              <a:t> </a:t>
            </a:r>
            <a:r>
              <a:rPr lang="de-DE" sz="1600" dirty="0" err="1" smtClean="0"/>
              <a:t>contact</a:t>
            </a:r>
            <a:r>
              <a:rPr lang="de-DE" sz="1600" dirty="0" smtClean="0"/>
              <a:t>:</a:t>
            </a:r>
          </a:p>
          <a:p>
            <a:pPr marL="0" indent="0">
              <a:buNone/>
            </a:pPr>
            <a:r>
              <a:rPr lang="de-DE" dirty="0"/>
              <a:t>	</a:t>
            </a:r>
            <a:endParaRPr lang="de-DE" dirty="0" smtClean="0"/>
          </a:p>
          <a:p>
            <a:pPr marL="0" indent="0">
              <a:buNone/>
            </a:pPr>
            <a:r>
              <a:rPr lang="de-DE" sz="1600" dirty="0"/>
              <a:t>	</a:t>
            </a:r>
            <a:r>
              <a:rPr lang="de-DE" sz="1600" dirty="0" smtClean="0"/>
              <a:t>Dr. Birgit von Pflug</a:t>
            </a:r>
          </a:p>
          <a:p>
            <a:pPr marL="0" indent="0">
              <a:buNone/>
            </a:pPr>
            <a:r>
              <a:rPr lang="de-DE" sz="1600" dirty="0"/>
              <a:t>	</a:t>
            </a:r>
            <a:r>
              <a:rPr lang="de-DE" sz="1600" dirty="0" smtClean="0"/>
              <a:t>Deutscher Bundestag</a:t>
            </a:r>
          </a:p>
          <a:p>
            <a:pPr marL="0" indent="0">
              <a:buNone/>
            </a:pPr>
            <a:r>
              <a:rPr lang="de-DE" sz="1600" dirty="0" smtClean="0"/>
              <a:t>	Referat PE 5 Europa-Dokumentation</a:t>
            </a:r>
          </a:p>
          <a:p>
            <a:pPr marL="0" indent="0">
              <a:buNone/>
            </a:pPr>
            <a:r>
              <a:rPr lang="de-DE" sz="1600" dirty="0"/>
              <a:t>	</a:t>
            </a:r>
            <a:r>
              <a:rPr lang="de-DE" sz="1600" dirty="0" smtClean="0"/>
              <a:t>Platz der Republik 1</a:t>
            </a:r>
          </a:p>
          <a:p>
            <a:pPr marL="0" indent="0">
              <a:buNone/>
            </a:pPr>
            <a:r>
              <a:rPr lang="de-DE" sz="1600" dirty="0"/>
              <a:t>	</a:t>
            </a:r>
            <a:r>
              <a:rPr lang="de-DE" sz="1600" dirty="0" smtClean="0"/>
              <a:t>D-11011 Berlin</a:t>
            </a:r>
            <a:endParaRPr lang="de-DE" sz="1600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600" dirty="0" smtClean="0"/>
              <a:t>	Telefon: +49 (0) 30 227-34364</a:t>
            </a:r>
          </a:p>
          <a:p>
            <a:pPr marL="0" indent="0">
              <a:buNone/>
            </a:pPr>
            <a:r>
              <a:rPr lang="de-DE" sz="1600" dirty="0" smtClean="0"/>
              <a:t>	Telefax: +49 (0) 30 227-30063</a:t>
            </a:r>
            <a:endParaRPr lang="de-DE" sz="1600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 smtClean="0"/>
              <a:t>Slide </a:t>
            </a:r>
            <a:fld id="{DC02CC95-CD42-415A-A23D-21254D6595D7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EuDoX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1865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0" y="764704"/>
            <a:ext cx="8794304" cy="72008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9pPr>
          </a:lstStyle>
          <a:p>
            <a:pPr>
              <a:tabLst>
                <a:tab pos="360363" algn="l"/>
              </a:tabLst>
              <a:defRPr/>
            </a:pPr>
            <a:r>
              <a:rPr lang="en-GB" sz="2400" b="1" kern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Legal framework for participation in EU affairs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0" y="1484784"/>
            <a:ext cx="8467927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None/>
              <a:defRPr sz="2500" smtClean="0">
                <a:solidFill>
                  <a:schemeClr val="tx2"/>
                </a:solidFill>
                <a:latin typeface="Melior Com" pitchFamily="18" charset="0"/>
                <a:ea typeface="+mn-ea"/>
                <a:cs typeface="+mn-cs"/>
              </a:defRPr>
            </a:lvl1pPr>
            <a:lvl2pPr marL="534988" indent="-1778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>
                <a:solidFill>
                  <a:schemeClr val="tx2"/>
                </a:solidFill>
                <a:latin typeface="Melior Com" pitchFamily="18" charset="0"/>
              </a:defRPr>
            </a:lvl2pPr>
            <a:lvl3pPr marL="954088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>
                <a:solidFill>
                  <a:schemeClr val="tx2"/>
                </a:solidFill>
                <a:latin typeface="Melior Com" pitchFamily="18" charset="0"/>
              </a:defRPr>
            </a:lvl3pPr>
            <a:lvl4pPr marL="1373188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>
                <a:solidFill>
                  <a:schemeClr val="tx2"/>
                </a:solidFill>
                <a:latin typeface="Melior Com" pitchFamily="18" charset="0"/>
              </a:defRPr>
            </a:lvl4pPr>
            <a:lvl5pPr marL="1792288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>
                <a:solidFill>
                  <a:schemeClr val="tx2"/>
                </a:solidFill>
                <a:latin typeface="Melior Com" pitchFamily="18" charset="0"/>
              </a:defRPr>
            </a:lvl5pPr>
            <a:lvl6pPr marL="2589213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384260"/>
                </a:solidFill>
                <a:latin typeface="+mn-lt"/>
              </a:defRPr>
            </a:lvl6pPr>
            <a:lvl7pPr marL="3046413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384260"/>
                </a:solidFill>
                <a:latin typeface="+mn-lt"/>
              </a:defRPr>
            </a:lvl7pPr>
            <a:lvl8pPr marL="3503613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384260"/>
                </a:solidFill>
                <a:latin typeface="+mn-lt"/>
              </a:defRPr>
            </a:lvl8pPr>
            <a:lvl9pPr marL="3960813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384260"/>
                </a:solidFill>
                <a:latin typeface="+mn-lt"/>
              </a:defRPr>
            </a:lvl9pPr>
          </a:lstStyle>
          <a:p>
            <a:pPr marL="360363" indent="-92075" algn="just">
              <a:tabLst>
                <a:tab pos="360363" algn="l"/>
              </a:tabLst>
            </a:pPr>
            <a:r>
              <a:rPr lang="en-GB" sz="1400" kern="0" dirty="0" smtClean="0"/>
              <a:t>	</a:t>
            </a:r>
            <a:r>
              <a:rPr lang="en-GB" sz="1400" u="sng" kern="0" dirty="0" smtClean="0"/>
              <a:t>EU primary law</a:t>
            </a:r>
          </a:p>
          <a:p>
            <a:pPr marL="285750" indent="-17463" algn="just">
              <a:buFont typeface="Arial" panose="020B0604020202020204" pitchFamily="34" charset="0"/>
              <a:buChar char="•"/>
              <a:tabLst>
                <a:tab pos="360363" algn="l"/>
              </a:tabLst>
            </a:pPr>
            <a:r>
              <a:rPr lang="en-GB" sz="1400" kern="0" dirty="0" smtClean="0"/>
              <a:t>	Treaty of Lisbon (Article 12 TEU, Protocol nr 1 and nr 2), in force</a:t>
            </a:r>
            <a:br>
              <a:rPr lang="en-GB" sz="1400" kern="0" dirty="0" smtClean="0"/>
            </a:br>
            <a:r>
              <a:rPr lang="en-GB" sz="1400" kern="0" dirty="0" smtClean="0"/>
              <a:t>	since 1 December 2009</a:t>
            </a:r>
          </a:p>
          <a:p>
            <a:pPr marL="360363" indent="-92075" algn="just">
              <a:tabLst>
                <a:tab pos="360363" algn="l"/>
              </a:tabLst>
            </a:pPr>
            <a:r>
              <a:rPr lang="en-GB" sz="1400" kern="0" dirty="0" smtClean="0"/>
              <a:t>	</a:t>
            </a:r>
            <a:r>
              <a:rPr lang="en-GB" sz="1400" u="sng" kern="0" dirty="0" smtClean="0"/>
              <a:t>German Basic Law</a:t>
            </a:r>
          </a:p>
          <a:p>
            <a:pPr marL="285750" indent="-17463" algn="just">
              <a:buFont typeface="Arial" panose="020B0604020202020204" pitchFamily="34" charset="0"/>
              <a:buChar char="•"/>
              <a:tabLst>
                <a:tab pos="360363" algn="l"/>
              </a:tabLst>
            </a:pPr>
            <a:r>
              <a:rPr lang="en-GB" sz="1400" kern="0" dirty="0" smtClean="0"/>
              <a:t>	Basic Law: Article 23 (1) – (3) and Article 45 of the Basic Law, in force since </a:t>
            </a:r>
            <a:br>
              <a:rPr lang="en-GB" sz="1400" kern="0" dirty="0" smtClean="0"/>
            </a:br>
            <a:r>
              <a:rPr lang="en-GB" sz="1400" kern="0" dirty="0" smtClean="0"/>
              <a:t>	25 December 1992</a:t>
            </a:r>
          </a:p>
          <a:p>
            <a:pPr marL="360363" indent="-92075" algn="just">
              <a:tabLst>
                <a:tab pos="360363" algn="l"/>
              </a:tabLst>
            </a:pPr>
            <a:r>
              <a:rPr lang="en-GB" sz="1400" kern="0" dirty="0" smtClean="0"/>
              <a:t>	</a:t>
            </a:r>
            <a:r>
              <a:rPr lang="en-GB" sz="1400" u="sng" kern="0" dirty="0" smtClean="0"/>
              <a:t>German national legislation</a:t>
            </a:r>
          </a:p>
          <a:p>
            <a:pPr marL="285750" indent="-17463">
              <a:buFont typeface="Arial" panose="020B0604020202020204" pitchFamily="34" charset="0"/>
              <a:buChar char="•"/>
              <a:tabLst>
                <a:tab pos="360363" algn="l"/>
              </a:tabLst>
            </a:pPr>
            <a:r>
              <a:rPr lang="en-GB" sz="1400" kern="0" dirty="0"/>
              <a:t>	Act on Cooperation between the Federal Government and the German Bundestag in Matters 	concerning the European Union of 12 March 1993 (Cooperation Act), in the version of </a:t>
            </a:r>
            <a:endParaRPr lang="en-GB" sz="1400" kern="0" dirty="0" smtClean="0"/>
          </a:p>
          <a:p>
            <a:pPr marL="268287">
              <a:tabLst>
                <a:tab pos="360363" algn="l"/>
              </a:tabLst>
            </a:pPr>
            <a:r>
              <a:rPr lang="en-GB" sz="1400" kern="0" dirty="0"/>
              <a:t>	</a:t>
            </a:r>
            <a:r>
              <a:rPr lang="en-GB" sz="1400" kern="0" dirty="0" smtClean="0"/>
              <a:t>4 </a:t>
            </a:r>
            <a:r>
              <a:rPr lang="en-GB" sz="1400" kern="0" dirty="0"/>
              <a:t>July 2013</a:t>
            </a:r>
          </a:p>
          <a:p>
            <a:pPr marL="285750" indent="-17463">
              <a:buFont typeface="Arial" panose="020B0604020202020204" pitchFamily="34" charset="0"/>
              <a:buChar char="•"/>
              <a:tabLst>
                <a:tab pos="360363" algn="l"/>
              </a:tabLst>
            </a:pPr>
            <a:r>
              <a:rPr lang="en-GB" sz="1400" kern="0" dirty="0" smtClean="0"/>
              <a:t>	Act </a:t>
            </a:r>
            <a:r>
              <a:rPr lang="en-GB" sz="1400" kern="0" dirty="0"/>
              <a:t>on the Exercise by the Bundestag and by the </a:t>
            </a:r>
            <a:r>
              <a:rPr lang="en-GB" sz="1400" kern="0" dirty="0" err="1"/>
              <a:t>Bundesrat</a:t>
            </a:r>
            <a:r>
              <a:rPr lang="en-GB" sz="1400" kern="0" dirty="0"/>
              <a:t> of their Responsibility for Integration </a:t>
            </a:r>
            <a:r>
              <a:rPr lang="en-GB" sz="1400" kern="0" dirty="0" smtClean="0"/>
              <a:t>	in </a:t>
            </a:r>
            <a:r>
              <a:rPr lang="en-GB" sz="1400" kern="0" dirty="0"/>
              <a:t>Matters concerning the European Union of 22 September 2009 (Responsibility for Integration </a:t>
            </a:r>
            <a:r>
              <a:rPr lang="en-GB" sz="1400" kern="0" dirty="0" smtClean="0"/>
              <a:t>	Act)</a:t>
            </a:r>
            <a:endParaRPr lang="en-GB" sz="1400" kern="0" dirty="0"/>
          </a:p>
          <a:p>
            <a:pPr marL="285750" indent="-17463">
              <a:buFont typeface="Arial" panose="020B0604020202020204" pitchFamily="34" charset="0"/>
              <a:buChar char="•"/>
              <a:tabLst>
                <a:tab pos="360363" algn="l"/>
              </a:tabLst>
            </a:pPr>
            <a:r>
              <a:rPr lang="en-GB" sz="1400" kern="0" dirty="0" smtClean="0"/>
              <a:t>	Act on the Assumption of Guarantees within the Framework of a European Stabilisation 	Mechanism of 23 May 2010 (Stabilisation Mechanism Act)</a:t>
            </a:r>
          </a:p>
          <a:p>
            <a:pPr marL="285750" indent="-17463">
              <a:buFont typeface="Arial" panose="020B0604020202020204" pitchFamily="34" charset="0"/>
              <a:buChar char="•"/>
              <a:tabLst>
                <a:tab pos="360363" algn="l"/>
              </a:tabLst>
            </a:pPr>
            <a:r>
              <a:rPr lang="en-GB" sz="1400" dirty="0" smtClean="0"/>
              <a:t>	Act </a:t>
            </a:r>
            <a:r>
              <a:rPr lang="en-GB" sz="1400" dirty="0"/>
              <a:t>on Financial Participation in the European Stability Mechanism </a:t>
            </a:r>
            <a:r>
              <a:rPr lang="en-GB" sz="1400" dirty="0" smtClean="0"/>
              <a:t>of 13 September 2012 (ESM 	Financing Act)</a:t>
            </a:r>
            <a:endParaRPr lang="en-GB" sz="1400" kern="0" dirty="0" smtClean="0"/>
          </a:p>
          <a:p>
            <a:pPr marL="360363" indent="-92075">
              <a:tabLst>
                <a:tab pos="360363" algn="l"/>
              </a:tabLst>
            </a:pPr>
            <a:r>
              <a:rPr lang="en-GB" sz="1400" kern="0" dirty="0" smtClean="0"/>
              <a:t>	</a:t>
            </a:r>
            <a:r>
              <a:rPr lang="en-GB" sz="1400" u="sng" kern="0" dirty="0" smtClean="0"/>
              <a:t>Rules of Procedure of the German Bundestag</a:t>
            </a:r>
          </a:p>
          <a:p>
            <a:pPr marL="285750" indent="-17463">
              <a:buFont typeface="Arial" panose="020B0604020202020204" pitchFamily="34" charset="0"/>
              <a:buChar char="•"/>
              <a:tabLst>
                <a:tab pos="360363" algn="l"/>
              </a:tabLst>
            </a:pPr>
            <a:r>
              <a:rPr lang="en-GB" sz="1400" kern="0" dirty="0" smtClean="0"/>
              <a:t>	(in particular) Rule 93 and Rule 93 a-d</a:t>
            </a:r>
            <a:endParaRPr lang="en-GB" sz="1400" kern="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EuDoX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 smtClean="0"/>
              <a:t>Slide </a:t>
            </a:r>
            <a:fld id="{DC02CC95-CD42-415A-A23D-21254D6595D7}" type="slidenum">
              <a:rPr lang="de-DE" smtClean="0"/>
              <a:pPr/>
              <a:t>2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 bwMode="auto">
          <a:xfrm>
            <a:off x="0" y="692696"/>
            <a:ext cx="855312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smtClean="0">
                <a:solidFill>
                  <a:schemeClr val="tx1"/>
                </a:solidFill>
                <a:latin typeface="Melior Com" pitchFamily="18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9pPr>
          </a:lstStyle>
          <a:p>
            <a:pPr>
              <a:tabLst>
                <a:tab pos="360363" algn="l"/>
              </a:tabLst>
            </a:pPr>
            <a:r>
              <a:rPr lang="en-GB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The </a:t>
            </a:r>
            <a:r>
              <a:rPr lang="en-GB" sz="24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Bundestag’s</a:t>
            </a:r>
            <a:r>
              <a:rPr lang="en-GB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rights to receive information </a:t>
            </a:r>
            <a:br>
              <a:rPr lang="en-GB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GB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under </a:t>
            </a:r>
            <a:r>
              <a:rPr lang="en-GB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the </a:t>
            </a:r>
            <a:r>
              <a:rPr lang="en-GB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Cooperation Act </a:t>
            </a:r>
            <a:r>
              <a:rPr lang="en-GB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- Part I</a:t>
            </a:r>
          </a:p>
        </p:txBody>
      </p:sp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0" y="1772816"/>
            <a:ext cx="8532008" cy="4597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None/>
              <a:defRPr sz="2500" smtClean="0">
                <a:solidFill>
                  <a:schemeClr val="tx2"/>
                </a:solidFill>
                <a:latin typeface="Melior Com" pitchFamily="18" charset="0"/>
                <a:ea typeface="+mn-ea"/>
                <a:cs typeface="+mn-cs"/>
              </a:defRPr>
            </a:lvl1pPr>
            <a:lvl2pPr marL="534988" indent="-1778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>
                <a:solidFill>
                  <a:schemeClr val="tx2"/>
                </a:solidFill>
                <a:latin typeface="Melior Com" pitchFamily="18" charset="0"/>
              </a:defRPr>
            </a:lvl2pPr>
            <a:lvl3pPr marL="954088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>
                <a:solidFill>
                  <a:schemeClr val="tx2"/>
                </a:solidFill>
                <a:latin typeface="Melior Com" pitchFamily="18" charset="0"/>
              </a:defRPr>
            </a:lvl3pPr>
            <a:lvl4pPr marL="1373188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>
                <a:solidFill>
                  <a:schemeClr val="tx2"/>
                </a:solidFill>
                <a:latin typeface="Melior Com" pitchFamily="18" charset="0"/>
              </a:defRPr>
            </a:lvl4pPr>
            <a:lvl5pPr marL="1792288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>
                <a:solidFill>
                  <a:schemeClr val="tx2"/>
                </a:solidFill>
                <a:latin typeface="Melior Com" pitchFamily="18" charset="0"/>
              </a:defRPr>
            </a:lvl5pPr>
            <a:lvl6pPr marL="2589213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384260"/>
                </a:solidFill>
                <a:latin typeface="+mn-lt"/>
              </a:defRPr>
            </a:lvl6pPr>
            <a:lvl7pPr marL="3046413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384260"/>
                </a:solidFill>
                <a:latin typeface="+mn-lt"/>
              </a:defRPr>
            </a:lvl7pPr>
            <a:lvl8pPr marL="3503613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384260"/>
                </a:solidFill>
                <a:latin typeface="+mn-lt"/>
              </a:defRPr>
            </a:lvl8pPr>
            <a:lvl9pPr marL="3960813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384260"/>
                </a:solidFill>
                <a:latin typeface="+mn-lt"/>
              </a:defRPr>
            </a:lvl9pPr>
          </a:lstStyle>
          <a:p>
            <a:pPr>
              <a:spcAft>
                <a:spcPts val="1200"/>
              </a:spcAft>
              <a:buFontTx/>
              <a:buNone/>
              <a:tabLst>
                <a:tab pos="360363" algn="l"/>
              </a:tabLst>
              <a:defRPr/>
            </a:pPr>
            <a:r>
              <a:rPr lang="en-GB" sz="1800" kern="0" dirty="0" smtClean="0">
                <a:cs typeface="Times New Roman" pitchFamily="18" charset="0"/>
              </a:rPr>
              <a:t>	The Federal Government shall keep the Bundestag informed, 	comprehensively and at the earliest possible time on matters concerning 	the European Union:</a:t>
            </a:r>
          </a:p>
          <a:p>
            <a:pPr>
              <a:spcBef>
                <a:spcPts val="0"/>
              </a:spcBef>
              <a:spcAft>
                <a:spcPts val="0"/>
              </a:spcAft>
              <a:tabLst>
                <a:tab pos="360363" algn="l"/>
              </a:tabLst>
              <a:defRPr/>
            </a:pPr>
            <a:r>
              <a:rPr lang="en-GB" sz="1800" kern="0" dirty="0">
                <a:cs typeface="Times New Roman" pitchFamily="18" charset="0"/>
              </a:rPr>
              <a:t>	</a:t>
            </a:r>
            <a:r>
              <a:rPr lang="en-GB" sz="1800" b="1" kern="0" dirty="0" smtClean="0">
                <a:cs typeface="Times New Roman" pitchFamily="18" charset="0"/>
              </a:rPr>
              <a:t>Formal </a:t>
            </a:r>
            <a:r>
              <a:rPr lang="en-GB" sz="1800" b="1" kern="0" dirty="0">
                <a:cs typeface="Times New Roman" pitchFamily="18" charset="0"/>
              </a:rPr>
              <a:t>f</a:t>
            </a:r>
            <a:r>
              <a:rPr lang="en-GB" sz="1800" b="1" kern="0" dirty="0" smtClean="0">
                <a:cs typeface="Times New Roman" pitchFamily="18" charset="0"/>
              </a:rPr>
              <a:t>orwarding </a:t>
            </a:r>
            <a:r>
              <a:rPr lang="en-GB" sz="1800" kern="0" dirty="0" smtClean="0">
                <a:cs typeface="Times New Roman" pitchFamily="18" charset="0"/>
              </a:rPr>
              <a:t>of EU documents (‘projects’) with a </a:t>
            </a:r>
            <a:r>
              <a:rPr lang="en-GB" sz="1800" u="sng" kern="0" dirty="0" smtClean="0">
                <a:cs typeface="Times New Roman" pitchFamily="18" charset="0"/>
              </a:rPr>
              <a:t>forwarding letter</a:t>
            </a:r>
            <a:r>
              <a:rPr lang="en-GB" sz="1800" kern="0" dirty="0" smtClean="0">
                <a:cs typeface="Times New Roman" pitchFamily="18" charset="0"/>
              </a:rPr>
              <a:t>, a</a:t>
            </a:r>
            <a:r>
              <a:rPr lang="en-GB" sz="1800" u="sng" kern="0" dirty="0" smtClean="0">
                <a:cs typeface="Times New Roman" pitchFamily="18" charset="0"/>
              </a:rPr>
              <a:t>  </a:t>
            </a:r>
            <a:r>
              <a:rPr lang="en-GB" sz="1800" kern="0" dirty="0" smtClean="0">
                <a:cs typeface="Times New Roman" pitchFamily="18" charset="0"/>
              </a:rPr>
              <a:t>	</a:t>
            </a:r>
            <a:r>
              <a:rPr lang="en-GB" sz="1800" u="sng" kern="0" dirty="0" smtClean="0">
                <a:cs typeface="Times New Roman" pitchFamily="18" charset="0"/>
              </a:rPr>
              <a:t>report</a:t>
            </a:r>
            <a:r>
              <a:rPr lang="en-GB" sz="1800" kern="0" dirty="0" smtClean="0">
                <a:cs typeface="Times New Roman" pitchFamily="18" charset="0"/>
              </a:rPr>
              <a:t>, plus a </a:t>
            </a:r>
            <a:r>
              <a:rPr lang="en-GB" sz="1800" u="sng" kern="0" dirty="0" smtClean="0">
                <a:cs typeface="Times New Roman" pitchFamily="18" charset="0"/>
              </a:rPr>
              <a:t>comprehensive appraisal  </a:t>
            </a:r>
            <a:r>
              <a:rPr lang="en-GB" sz="1800" kern="0" dirty="0" smtClean="0">
                <a:cs typeface="Times New Roman" pitchFamily="18" charset="0"/>
              </a:rPr>
              <a:t>for legislative acts.</a:t>
            </a:r>
          </a:p>
          <a:p>
            <a:pPr marL="360363" defTabSz="898525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630238" algn="l"/>
              </a:tabLst>
              <a:defRPr/>
            </a:pPr>
            <a:r>
              <a:rPr lang="en-GB" sz="1800" kern="0" dirty="0" smtClean="0">
                <a:cs typeface="Times New Roman" pitchFamily="18" charset="0"/>
              </a:rPr>
              <a:t>	Green and White Papers</a:t>
            </a:r>
          </a:p>
          <a:p>
            <a:pPr marL="36036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630238" algn="l"/>
              </a:tabLst>
              <a:defRPr/>
            </a:pPr>
            <a:r>
              <a:rPr lang="en-GB" sz="1800" kern="0" dirty="0" smtClean="0">
                <a:cs typeface="Times New Roman" pitchFamily="18" charset="0"/>
              </a:rPr>
              <a:t>	Commission communications</a:t>
            </a:r>
          </a:p>
          <a:p>
            <a:pPr marL="36036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630238" algn="l"/>
              </a:tabLst>
              <a:defRPr/>
            </a:pPr>
            <a:r>
              <a:rPr lang="en-GB" sz="1800" kern="0" dirty="0" smtClean="0">
                <a:cs typeface="Times New Roman" pitchFamily="18" charset="0"/>
              </a:rPr>
              <a:t>	Proposals for directives and regulations</a:t>
            </a:r>
          </a:p>
          <a:p>
            <a:pPr marL="36036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630238" algn="l"/>
              </a:tabLst>
              <a:defRPr/>
            </a:pPr>
            <a:r>
              <a:rPr lang="en-GB" sz="1800" kern="0" dirty="0" smtClean="0">
                <a:cs typeface="Times New Roman" pitchFamily="18" charset="0"/>
              </a:rPr>
              <a:t>	Negotiating mandates for international treaties, initiatives and 	negotiation guidelines in the framework of the common commercial 	policy and the world trade </a:t>
            </a:r>
          </a:p>
          <a:p>
            <a:pPr>
              <a:spcAft>
                <a:spcPts val="0"/>
              </a:spcAft>
              <a:tabLst>
                <a:tab pos="360363" algn="l"/>
              </a:tabLst>
              <a:defRPr/>
            </a:pPr>
            <a:r>
              <a:rPr lang="en-GB" sz="1800" b="1" kern="0" dirty="0">
                <a:cs typeface="Times New Roman" pitchFamily="18" charset="0"/>
              </a:rPr>
              <a:t>	</a:t>
            </a:r>
            <a:endParaRPr lang="en-GB" sz="1800" b="1" kern="0" dirty="0" smtClean="0"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tabLst>
                <a:tab pos="360363" algn="l"/>
              </a:tabLst>
              <a:defRPr/>
            </a:pPr>
            <a:r>
              <a:rPr lang="en-GB" sz="1800" b="1" kern="0" dirty="0" smtClean="0">
                <a:cs typeface="Times New Roman" pitchFamily="18" charset="0"/>
              </a:rPr>
              <a:t>	General forwarding </a:t>
            </a:r>
            <a:r>
              <a:rPr lang="en-GB" sz="1800" kern="0" dirty="0" smtClean="0">
                <a:cs typeface="Times New Roman" pitchFamily="18" charset="0"/>
              </a:rPr>
              <a:t>of EU documents such as reports from the Council or 	the Commission, follow-up documents, initiatives and opinions of the 	Federal Government or other Member States.</a:t>
            </a:r>
            <a:endParaRPr lang="en-GB" sz="1800" kern="0" dirty="0">
              <a:cs typeface="Times New Roman" pitchFamily="18" charset="0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EuDoX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 smtClean="0"/>
              <a:t>Slide </a:t>
            </a:r>
            <a:fld id="{DC02CC95-CD42-415A-A23D-21254D6595D7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0422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 bwMode="auto">
          <a:xfrm>
            <a:off x="0" y="175807"/>
            <a:ext cx="8820150" cy="1308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smtClean="0">
                <a:solidFill>
                  <a:schemeClr val="tx1"/>
                </a:solidFill>
                <a:latin typeface="Melior Com" pitchFamily="18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9pPr>
          </a:lstStyle>
          <a:p>
            <a:pPr>
              <a:tabLst>
                <a:tab pos="360363" algn="l"/>
              </a:tabLst>
            </a:pPr>
            <a:r>
              <a:rPr lang="en-GB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The </a:t>
            </a:r>
            <a:r>
              <a:rPr lang="en-GB" sz="24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Bundestag’s</a:t>
            </a:r>
            <a:r>
              <a:rPr lang="en-GB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rights to receive information </a:t>
            </a:r>
            <a:br>
              <a:rPr lang="en-GB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GB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under </a:t>
            </a:r>
            <a:r>
              <a:rPr lang="en-GB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the </a:t>
            </a:r>
            <a:r>
              <a:rPr lang="en-GB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Cooperation Act </a:t>
            </a:r>
            <a:r>
              <a:rPr lang="en-GB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– Part II</a:t>
            </a:r>
          </a:p>
        </p:txBody>
      </p:sp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0" y="1628800"/>
            <a:ext cx="840898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None/>
              <a:defRPr sz="2500" smtClean="0">
                <a:solidFill>
                  <a:schemeClr val="tx2"/>
                </a:solidFill>
                <a:latin typeface="Melior Com" pitchFamily="18" charset="0"/>
                <a:ea typeface="+mn-ea"/>
                <a:cs typeface="+mn-cs"/>
              </a:defRPr>
            </a:lvl1pPr>
            <a:lvl2pPr marL="534988" indent="-1778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>
                <a:solidFill>
                  <a:schemeClr val="tx2"/>
                </a:solidFill>
                <a:latin typeface="Melior Com" pitchFamily="18" charset="0"/>
              </a:defRPr>
            </a:lvl2pPr>
            <a:lvl3pPr marL="954088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>
                <a:solidFill>
                  <a:schemeClr val="tx2"/>
                </a:solidFill>
                <a:latin typeface="Melior Com" pitchFamily="18" charset="0"/>
              </a:defRPr>
            </a:lvl3pPr>
            <a:lvl4pPr marL="1373188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>
                <a:solidFill>
                  <a:schemeClr val="tx2"/>
                </a:solidFill>
                <a:latin typeface="Melior Com" pitchFamily="18" charset="0"/>
              </a:defRPr>
            </a:lvl4pPr>
            <a:lvl5pPr marL="1792288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>
                <a:solidFill>
                  <a:schemeClr val="tx2"/>
                </a:solidFill>
                <a:latin typeface="Melior Com" pitchFamily="18" charset="0"/>
              </a:defRPr>
            </a:lvl5pPr>
            <a:lvl6pPr marL="2589213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384260"/>
                </a:solidFill>
                <a:latin typeface="+mn-lt"/>
              </a:defRPr>
            </a:lvl6pPr>
            <a:lvl7pPr marL="3046413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384260"/>
                </a:solidFill>
                <a:latin typeface="+mn-lt"/>
              </a:defRPr>
            </a:lvl7pPr>
            <a:lvl8pPr marL="3503613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384260"/>
                </a:solidFill>
                <a:latin typeface="+mn-lt"/>
              </a:defRPr>
            </a:lvl8pPr>
            <a:lvl9pPr marL="3960813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384260"/>
                </a:solidFill>
                <a:latin typeface="+mn-lt"/>
              </a:defRPr>
            </a:lvl9pPr>
          </a:lstStyle>
          <a:p>
            <a:pPr>
              <a:tabLst>
                <a:tab pos="360363" algn="l"/>
              </a:tabLst>
              <a:defRPr/>
            </a:pPr>
            <a:r>
              <a:rPr lang="en-GB" sz="1500" kern="0" dirty="0" smtClean="0">
                <a:cs typeface="Times New Roman" pitchFamily="18" charset="0"/>
              </a:rPr>
              <a:t> 	</a:t>
            </a:r>
            <a:r>
              <a:rPr lang="en-GB" sz="1800" kern="0" dirty="0" smtClean="0">
                <a:cs typeface="Times New Roman" pitchFamily="18" charset="0"/>
              </a:rPr>
              <a:t>The Federal Government’s other notification and reporting obligations:</a:t>
            </a:r>
          </a:p>
          <a:p>
            <a:pPr>
              <a:defRPr/>
            </a:pPr>
            <a:endParaRPr lang="en-GB" sz="1500" kern="0" dirty="0" smtClean="0">
              <a:cs typeface="Times New Roman" pitchFamily="18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1500" kern="0" dirty="0" smtClean="0">
                <a:cs typeface="Times New Roman" pitchFamily="18" charset="0"/>
              </a:rPr>
              <a:t>Written preparatory and follow-up reports by the federal ministries on meetings of the Council and the European Council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1500" kern="0" dirty="0" smtClean="0">
                <a:cs typeface="Times New Roman" pitchFamily="18" charset="0"/>
              </a:rPr>
              <a:t>Reports from the Permanent Representation regarding meetings of Council working groups and of the Committee of Permanent Representatives (including instructions)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1500" kern="0" dirty="0" smtClean="0">
                <a:cs typeface="Times New Roman" pitchFamily="18" charset="0"/>
              </a:rPr>
              <a:t>Notifications about the institution of infringement proceedings under Articles 258, 260 TFEU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1500" kern="0" dirty="0" smtClean="0">
                <a:cs typeface="Times New Roman" pitchFamily="18" charset="0"/>
              </a:rPr>
              <a:t>Early-warning reports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1500" kern="0" dirty="0" smtClean="0">
                <a:cs typeface="Times New Roman" pitchFamily="18" charset="0"/>
              </a:rPr>
              <a:t>Reports on </a:t>
            </a:r>
            <a:r>
              <a:rPr lang="en-GB" sz="1500" kern="0" dirty="0" err="1" smtClean="0">
                <a:cs typeface="Times New Roman" pitchFamily="18" charset="0"/>
              </a:rPr>
              <a:t>trilogues</a:t>
            </a:r>
            <a:endParaRPr lang="en-GB" sz="1500" kern="0" dirty="0" smtClean="0">
              <a:cs typeface="Times New Roman" pitchFamily="18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1500" kern="0" dirty="0" smtClean="0">
                <a:cs typeface="Times New Roman" pitchFamily="18" charset="0"/>
              </a:rPr>
              <a:t>Reports on legislative acts within the meaning of Articles 290, 291 TFEU (previously </a:t>
            </a:r>
            <a:r>
              <a:rPr lang="en-GB" sz="1500" kern="0" dirty="0" err="1" smtClean="0">
                <a:cs typeface="Times New Roman" pitchFamily="18" charset="0"/>
              </a:rPr>
              <a:t>comitology</a:t>
            </a:r>
            <a:r>
              <a:rPr lang="en-GB" sz="1500" kern="0" dirty="0" smtClean="0">
                <a:cs typeface="Times New Roman" pitchFamily="18" charset="0"/>
              </a:rPr>
              <a:t>)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1500" kern="0" dirty="0" smtClean="0">
                <a:cs typeface="Times New Roman" pitchFamily="18" charset="0"/>
              </a:rPr>
              <a:t>Special notifications in the context of the Common Foreign and Security Policy/Common Security and Defence Policy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1500" kern="0" dirty="0" smtClean="0">
                <a:cs typeface="Times New Roman" pitchFamily="18" charset="0"/>
              </a:rPr>
              <a:t>Oral notification from the federal ministries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1500" kern="0" dirty="0" smtClean="0">
                <a:cs typeface="Times New Roman" pitchFamily="18" charset="0"/>
              </a:rPr>
              <a:t>On request: preparatory papers and unof</a:t>
            </a:r>
            <a:r>
              <a:rPr lang="en-GB" kern="0" dirty="0" smtClean="0">
                <a:cs typeface="Times New Roman" pitchFamily="18" charset="0"/>
              </a:rPr>
              <a:t>f</a:t>
            </a:r>
            <a:r>
              <a:rPr lang="en-GB" sz="1500" kern="0" dirty="0" smtClean="0">
                <a:cs typeface="Times New Roman" pitchFamily="18" charset="0"/>
              </a:rPr>
              <a:t>icial documents from the Commission and the Council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EuDoX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 smtClean="0"/>
              <a:t>Slide </a:t>
            </a:r>
            <a:fld id="{DC02CC95-CD42-415A-A23D-21254D6595D7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6038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0" y="548680"/>
            <a:ext cx="1572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58775" algn="l"/>
              </a:tabLst>
            </a:pP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lior Com" panose="02040503050506040804" pitchFamily="18" charset="0"/>
              </a:rPr>
              <a:t>	</a:t>
            </a:r>
            <a:r>
              <a:rPr lang="de-DE" sz="2400" b="1" kern="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Melior Com" pitchFamily="18" charset="0"/>
                <a:ea typeface="+mj-ea"/>
                <a:cs typeface="+mj-cs"/>
              </a:rPr>
              <a:t>EuDoX</a:t>
            </a:r>
            <a:endParaRPr lang="de-DE" sz="2400" b="1" kern="0" dirty="0">
              <a:effectLst>
                <a:outerShdw blurRad="38100" dist="38100" dir="2700000" algn="tl">
                  <a:srgbClr val="FFFFFF"/>
                </a:outerShdw>
              </a:effectLst>
              <a:latin typeface="Melior Com" pitchFamily="18" charset="0"/>
              <a:ea typeface="+mj-ea"/>
              <a:cs typeface="+mj-cs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0" y="1340768"/>
            <a:ext cx="868680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7800" indent="-1778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>
                <a:solidFill>
                  <a:schemeClr val="tx2"/>
                </a:solidFill>
                <a:latin typeface="Melior Com" pitchFamily="18" charset="0"/>
                <a:ea typeface="+mn-ea"/>
                <a:cs typeface="+mn-cs"/>
              </a:defRPr>
            </a:lvl1pPr>
            <a:lvl2pPr marL="534988" indent="-1778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>
                <a:solidFill>
                  <a:schemeClr val="tx2"/>
                </a:solidFill>
                <a:latin typeface="Melior Com" pitchFamily="18" charset="0"/>
              </a:defRPr>
            </a:lvl2pPr>
            <a:lvl3pPr marL="954088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>
                <a:solidFill>
                  <a:schemeClr val="tx2"/>
                </a:solidFill>
                <a:latin typeface="Melior Com" pitchFamily="18" charset="0"/>
              </a:defRPr>
            </a:lvl3pPr>
            <a:lvl4pPr marL="1373188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>
                <a:solidFill>
                  <a:schemeClr val="tx2"/>
                </a:solidFill>
                <a:latin typeface="Melior Com" pitchFamily="18" charset="0"/>
              </a:defRPr>
            </a:lvl4pPr>
            <a:lvl5pPr marL="1792288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>
                <a:solidFill>
                  <a:schemeClr val="tx2"/>
                </a:solidFill>
                <a:latin typeface="Melior Com" pitchFamily="18" charset="0"/>
              </a:defRPr>
            </a:lvl5pPr>
            <a:lvl6pPr marL="2589213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384260"/>
                </a:solidFill>
                <a:latin typeface="+mn-lt"/>
              </a:defRPr>
            </a:lvl6pPr>
            <a:lvl7pPr marL="3046413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384260"/>
                </a:solidFill>
                <a:latin typeface="+mn-lt"/>
              </a:defRPr>
            </a:lvl7pPr>
            <a:lvl8pPr marL="3503613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384260"/>
                </a:solidFill>
                <a:latin typeface="+mn-lt"/>
              </a:defRPr>
            </a:lvl8pPr>
            <a:lvl9pPr marL="3960813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384260"/>
                </a:solidFill>
                <a:latin typeface="+mn-lt"/>
              </a:defRPr>
            </a:lvl9pPr>
          </a:lstStyle>
          <a:p>
            <a:pPr marL="360363" indent="0">
              <a:buNone/>
              <a:tabLst>
                <a:tab pos="360363" algn="l"/>
              </a:tabLst>
            </a:pPr>
            <a:r>
              <a:rPr lang="de-DE" altLang="de-DE" sz="1800" kern="0" dirty="0" err="1" smtClean="0"/>
              <a:t>EuDoX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has</a:t>
            </a:r>
            <a:r>
              <a:rPr lang="de-DE" altLang="de-DE" sz="1800" kern="0" dirty="0" smtClean="0"/>
              <a:t> a dossier-</a:t>
            </a:r>
            <a:r>
              <a:rPr lang="de-DE" altLang="de-DE" sz="1800" kern="0" dirty="0" err="1" smtClean="0"/>
              <a:t>based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structure</a:t>
            </a:r>
            <a:r>
              <a:rPr lang="de-DE" altLang="de-DE" sz="1800" kern="0" dirty="0" smtClean="0"/>
              <a:t>, </a:t>
            </a:r>
            <a:r>
              <a:rPr lang="de-DE" altLang="de-DE" sz="1800" kern="0" dirty="0" err="1" smtClean="0"/>
              <a:t>with</a:t>
            </a:r>
            <a:r>
              <a:rPr lang="de-DE" altLang="de-DE" sz="1800" kern="0" dirty="0" smtClean="0"/>
              <a:t> all </a:t>
            </a:r>
            <a:r>
              <a:rPr lang="de-DE" altLang="de-DE" sz="1800" kern="0" dirty="0" err="1" smtClean="0"/>
              <a:t>of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the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documents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received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by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the</a:t>
            </a:r>
            <a:r>
              <a:rPr lang="de-DE" altLang="de-DE" sz="1800" kern="0" dirty="0" smtClean="0"/>
              <a:t> German Bundestag – </a:t>
            </a:r>
            <a:r>
              <a:rPr lang="de-DE" altLang="de-DE" sz="1800" kern="0" dirty="0" err="1" smtClean="0"/>
              <a:t>around</a:t>
            </a:r>
            <a:r>
              <a:rPr lang="de-DE" altLang="de-DE" sz="1800" kern="0" dirty="0" smtClean="0"/>
              <a:t> 25,000 per </a:t>
            </a:r>
            <a:r>
              <a:rPr lang="de-DE" altLang="de-DE" sz="1800" kern="0" dirty="0" err="1" smtClean="0"/>
              <a:t>year</a:t>
            </a:r>
            <a:r>
              <a:rPr lang="de-DE" altLang="de-DE" sz="1800" kern="0" dirty="0"/>
              <a:t> – </a:t>
            </a:r>
            <a:r>
              <a:rPr lang="de-DE" altLang="de-DE" sz="1800" kern="0" dirty="0" err="1" smtClean="0"/>
              <a:t>assigned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to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dossiers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devoted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to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specific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projects</a:t>
            </a:r>
            <a:r>
              <a:rPr lang="de-DE" altLang="de-DE" sz="1800" kern="0" dirty="0" smtClean="0"/>
              <a:t>, </a:t>
            </a:r>
            <a:r>
              <a:rPr lang="de-DE" altLang="de-DE" sz="1800" kern="0" dirty="0" err="1" smtClean="0"/>
              <a:t>meetings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or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subjects</a:t>
            </a:r>
            <a:r>
              <a:rPr lang="de-DE" altLang="de-DE" sz="1800" kern="0" dirty="0" smtClean="0"/>
              <a:t>, </a:t>
            </a:r>
            <a:r>
              <a:rPr lang="de-DE" altLang="de-DE" sz="1800" kern="0" dirty="0" err="1" smtClean="0"/>
              <a:t>or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miscellaneous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dossiers</a:t>
            </a:r>
            <a:r>
              <a:rPr lang="de-DE" altLang="de-DE" sz="1800" kern="0" dirty="0" smtClean="0"/>
              <a:t>.</a:t>
            </a:r>
          </a:p>
          <a:p>
            <a:pPr marL="360363" indent="0">
              <a:buNone/>
              <a:tabLst>
                <a:tab pos="360363" algn="l"/>
              </a:tabLst>
            </a:pPr>
            <a:r>
              <a:rPr lang="de-DE" altLang="de-DE" sz="1800" kern="0" dirty="0" smtClean="0"/>
              <a:t>	</a:t>
            </a:r>
          </a:p>
          <a:p>
            <a:pPr marL="360000" indent="0">
              <a:tabLst>
                <a:tab pos="360363" algn="l"/>
              </a:tabLst>
            </a:pPr>
            <a:r>
              <a:rPr lang="de-DE" altLang="de-DE" sz="1800" kern="0" dirty="0" smtClean="0"/>
              <a:t> The </a:t>
            </a:r>
            <a:r>
              <a:rPr lang="de-DE" altLang="de-DE" sz="1800" kern="0" dirty="0" err="1" smtClean="0"/>
              <a:t>document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management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system‘s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strength</a:t>
            </a:r>
            <a:r>
              <a:rPr lang="de-DE" altLang="de-DE" sz="1800" kern="0" dirty="0" smtClean="0"/>
              <a:t> lies in </a:t>
            </a:r>
            <a:r>
              <a:rPr lang="de-DE" altLang="de-DE" sz="1800" kern="0" dirty="0" err="1" smtClean="0"/>
              <a:t>the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combination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of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the</a:t>
            </a:r>
            <a:r>
              <a:rPr lang="de-DE" altLang="de-DE" sz="1800" kern="0" dirty="0" smtClean="0"/>
              <a:t>  	  different </a:t>
            </a:r>
            <a:r>
              <a:rPr lang="de-DE" altLang="de-DE" sz="1800" kern="0" dirty="0" err="1" smtClean="0"/>
              <a:t>documents</a:t>
            </a:r>
            <a:endParaRPr lang="de-DE" altLang="de-DE" sz="1800" kern="0" dirty="0" smtClean="0"/>
          </a:p>
          <a:p>
            <a:pPr marL="1184275" lvl="1" indent="-285750"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of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the</a:t>
            </a:r>
            <a:r>
              <a:rPr lang="de-DE" altLang="de-DE" sz="1800" kern="0" dirty="0" smtClean="0"/>
              <a:t> EU </a:t>
            </a:r>
          </a:p>
          <a:p>
            <a:pPr marL="1184275" lvl="1" indent="-285750"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of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the</a:t>
            </a:r>
            <a:r>
              <a:rPr lang="de-DE" altLang="de-DE" sz="1800" kern="0" dirty="0" smtClean="0"/>
              <a:t> Federal </a:t>
            </a:r>
            <a:r>
              <a:rPr lang="de-DE" altLang="de-DE" sz="1800" kern="0" dirty="0" err="1" smtClean="0"/>
              <a:t>Government</a:t>
            </a:r>
            <a:endParaRPr lang="de-DE" altLang="de-DE" sz="1800" kern="0" dirty="0" smtClean="0"/>
          </a:p>
          <a:p>
            <a:pPr marL="1184275" lvl="1" indent="-285750"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of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the</a:t>
            </a:r>
            <a:r>
              <a:rPr lang="de-DE" altLang="de-DE" sz="1800" kern="0" dirty="0" smtClean="0"/>
              <a:t> German Bundestag</a:t>
            </a:r>
          </a:p>
          <a:p>
            <a:pPr marL="1184275" lvl="1" indent="-285750">
              <a:buFont typeface="Wingdings" panose="05000000000000000000" pitchFamily="2" charset="2"/>
              <a:buChar char="Ø"/>
              <a:tabLst>
                <a:tab pos="360363" algn="l"/>
              </a:tabLst>
            </a:pPr>
            <a:endParaRPr lang="de-DE" altLang="de-DE" sz="1800" kern="0" dirty="0"/>
          </a:p>
          <a:p>
            <a:pPr marL="779100" lvl="2" indent="-285750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360363" algn="l"/>
              </a:tabLst>
            </a:pPr>
            <a:r>
              <a:rPr lang="de-DE" altLang="de-DE" sz="1800" kern="0" dirty="0" err="1"/>
              <a:t>Active</a:t>
            </a:r>
            <a:r>
              <a:rPr lang="de-DE" altLang="de-DE" sz="1800" kern="0" dirty="0"/>
              <a:t> </a:t>
            </a:r>
            <a:r>
              <a:rPr lang="de-DE" altLang="de-DE" sz="1800" kern="0" dirty="0" err="1"/>
              <a:t>and</a:t>
            </a:r>
            <a:r>
              <a:rPr lang="de-DE" altLang="de-DE" sz="1800" kern="0" dirty="0"/>
              <a:t> </a:t>
            </a:r>
            <a:r>
              <a:rPr lang="de-DE" altLang="de-DE" sz="1800" kern="0" dirty="0" err="1"/>
              <a:t>regular</a:t>
            </a:r>
            <a:r>
              <a:rPr lang="de-DE" altLang="de-DE" sz="1800" kern="0" dirty="0"/>
              <a:t> </a:t>
            </a:r>
            <a:r>
              <a:rPr lang="de-DE" altLang="de-DE" sz="1800" kern="0" dirty="0" err="1"/>
              <a:t>informationen</a:t>
            </a:r>
            <a:r>
              <a:rPr lang="de-DE" altLang="de-DE" sz="1800" kern="0" dirty="0"/>
              <a:t> </a:t>
            </a:r>
          </a:p>
          <a:p>
            <a:pPr marL="1184275" lvl="1" indent="-285750"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de-DE" altLang="de-DE" sz="1800" kern="0" dirty="0"/>
              <a:t> </a:t>
            </a:r>
            <a:r>
              <a:rPr lang="de-DE" altLang="de-DE" sz="1800" kern="0" dirty="0" err="1"/>
              <a:t>with</a:t>
            </a:r>
            <a:r>
              <a:rPr lang="de-DE" altLang="de-DE" sz="1800" kern="0" dirty="0"/>
              <a:t> </a:t>
            </a:r>
            <a:r>
              <a:rPr lang="de-DE" altLang="de-DE" sz="1800" kern="0" dirty="0" err="1"/>
              <a:t>pre-defined</a:t>
            </a:r>
            <a:r>
              <a:rPr lang="de-DE" altLang="de-DE" sz="1800" kern="0" dirty="0"/>
              <a:t> Newsletters</a:t>
            </a:r>
          </a:p>
          <a:p>
            <a:pPr marL="1184275" lvl="1" indent="-285750"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de-DE" altLang="de-DE" sz="1800" kern="0" dirty="0" err="1" smtClean="0"/>
              <a:t>observation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of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dossiers</a:t>
            </a:r>
            <a:endParaRPr lang="de-DE" altLang="de-DE" sz="1800" kern="0" dirty="0" smtClean="0"/>
          </a:p>
          <a:p>
            <a:pPr marL="1184275" lvl="1" indent="-285750">
              <a:buFont typeface="Wingdings" panose="05000000000000000000" pitchFamily="2" charset="2"/>
              <a:buChar char="Ø"/>
              <a:tabLst>
                <a:tab pos="360363" algn="l"/>
              </a:tabLst>
            </a:pPr>
            <a:r>
              <a:rPr lang="de-DE" altLang="de-DE" sz="1800" kern="0" dirty="0" err="1" smtClean="0"/>
              <a:t>creation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of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speaking</a:t>
            </a:r>
            <a:r>
              <a:rPr lang="de-DE" altLang="de-DE" sz="1800" kern="0" dirty="0" smtClean="0"/>
              <a:t> </a:t>
            </a:r>
            <a:r>
              <a:rPr lang="de-DE" altLang="de-DE" sz="1800" kern="0" dirty="0" err="1" smtClean="0"/>
              <a:t>notes</a:t>
            </a:r>
            <a:endParaRPr lang="de-DE" altLang="de-DE" sz="1800" kern="0" dirty="0"/>
          </a:p>
          <a:p>
            <a:pPr marL="898525" lvl="1" indent="0">
              <a:buNone/>
              <a:tabLst>
                <a:tab pos="360363" algn="l"/>
              </a:tabLst>
            </a:pPr>
            <a:endParaRPr lang="de-DE" altLang="de-DE" sz="1800" kern="0" dirty="0"/>
          </a:p>
          <a:p>
            <a:pPr lvl="1">
              <a:buFont typeface="Times" panose="02020603050405020304" pitchFamily="18" charset="0"/>
              <a:buNone/>
            </a:pPr>
            <a:endParaRPr lang="de-DE" altLang="de-DE" sz="1800" kern="0" dirty="0" smtClean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EuDoX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 smtClean="0"/>
              <a:t>Slide </a:t>
            </a:r>
            <a:fld id="{DC02CC95-CD42-415A-A23D-21254D6595D7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5137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hteck 36"/>
          <p:cNvSpPr/>
          <p:nvPr/>
        </p:nvSpPr>
        <p:spPr>
          <a:xfrm rot="10800000">
            <a:off x="5940153" y="1628800"/>
            <a:ext cx="3131840" cy="4824536"/>
          </a:xfrm>
          <a:prstGeom prst="rect">
            <a:avLst/>
          </a:prstGeom>
          <a:gradFill rotWithShape="1">
            <a:gsLst>
              <a:gs pos="0">
                <a:srgbClr val="BDCFDB"/>
              </a:gs>
              <a:gs pos="100000">
                <a:srgbClr val="BDCFDB">
                  <a:gamma/>
                  <a:tint val="0"/>
                  <a:invGamma/>
                </a:srgbClr>
              </a:gs>
            </a:gsLst>
            <a:lin ang="5400000" scaled="1"/>
          </a:gradFill>
          <a:ln w="9525" algn="ctr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vert="vert270" wrap="none" anchor="t" anchorCtr="0"/>
          <a:lstStyle/>
          <a:p>
            <a:pPr algn="ctr"/>
            <a:r>
              <a:rPr lang="de-DE" sz="2400" dirty="0" smtClean="0">
                <a:solidFill>
                  <a:srgbClr val="000000"/>
                </a:solidFill>
                <a:latin typeface="+mn-lt"/>
                <a:ea typeface="ヒラギノ角ゴ ProN W3" charset="0"/>
                <a:cs typeface="ヒラギノ角ゴ ProN W3" charset="0"/>
                <a:sym typeface="Gill Sans" charset="0"/>
              </a:rPr>
              <a:t>German Parliaments</a:t>
            </a:r>
          </a:p>
        </p:txBody>
      </p:sp>
      <p:sp>
        <p:nvSpPr>
          <p:cNvPr id="36" name="Rechteck 35"/>
          <p:cNvSpPr/>
          <p:nvPr/>
        </p:nvSpPr>
        <p:spPr>
          <a:xfrm>
            <a:off x="107504" y="2996952"/>
            <a:ext cx="3240360" cy="3456384"/>
          </a:xfrm>
          <a:prstGeom prst="rect">
            <a:avLst/>
          </a:prstGeom>
          <a:gradFill rotWithShape="1">
            <a:gsLst>
              <a:gs pos="0">
                <a:srgbClr val="BDCFDB"/>
              </a:gs>
              <a:gs pos="100000">
                <a:srgbClr val="BDCFDB">
                  <a:gamma/>
                  <a:tint val="0"/>
                  <a:invGamma/>
                </a:srgbClr>
              </a:gs>
            </a:gsLst>
            <a:lin ang="5400000" scaled="1"/>
          </a:gradFill>
          <a:ln w="9525" algn="ctr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vert="vert270" wrap="none" anchor="t" anchorCtr="0"/>
          <a:lstStyle/>
          <a:p>
            <a:pPr algn="ctr"/>
            <a:r>
              <a:rPr lang="de-DE" sz="2400" dirty="0" smtClean="0">
                <a:solidFill>
                  <a:srgbClr val="000000"/>
                </a:solidFill>
                <a:latin typeface="+mn-lt"/>
                <a:ea typeface="ヒラギノ角ゴ ProN W3" charset="0"/>
                <a:cs typeface="ヒラギノ角ゴ ProN W3" charset="0"/>
                <a:sym typeface="Gill Sans" charset="0"/>
              </a:rPr>
              <a:t>Fed. Govt.</a:t>
            </a:r>
          </a:p>
        </p:txBody>
      </p:sp>
      <p:sp>
        <p:nvSpPr>
          <p:cNvPr id="35" name="Rechteck 34"/>
          <p:cNvSpPr/>
          <p:nvPr/>
        </p:nvSpPr>
        <p:spPr>
          <a:xfrm>
            <a:off x="107504" y="1672233"/>
            <a:ext cx="3240360" cy="1296144"/>
          </a:xfrm>
          <a:prstGeom prst="rect">
            <a:avLst/>
          </a:prstGeom>
          <a:gradFill rotWithShape="1">
            <a:gsLst>
              <a:gs pos="0">
                <a:srgbClr val="BDCFDB"/>
              </a:gs>
              <a:gs pos="100000">
                <a:srgbClr val="BDCFDB">
                  <a:gamma/>
                  <a:tint val="0"/>
                  <a:invGamma/>
                </a:srgbClr>
              </a:gs>
            </a:gsLst>
            <a:lin ang="5400000" scaled="1"/>
          </a:gradFill>
          <a:ln w="9525" algn="ctr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vert="vert270" wrap="none" anchor="t" anchorCtr="0"/>
          <a:lstStyle/>
          <a:p>
            <a:pPr algn="ctr"/>
            <a:r>
              <a:rPr lang="de-DE" sz="2400" dirty="0" smtClean="0">
                <a:solidFill>
                  <a:srgbClr val="000000"/>
                </a:solidFill>
                <a:latin typeface="+mn-lt"/>
                <a:ea typeface="ヒラギノ角ゴ ProN W3" charset="0"/>
                <a:cs typeface="ヒラギノ角ゴ ProN W3" charset="0"/>
                <a:sym typeface="Gill Sans" charset="0"/>
              </a:rPr>
              <a:t>EU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Sources of Documents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EuDoX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Slide </a:t>
            </a:r>
            <a:fld id="{0FE587D6-5C34-42EF-867B-EED814CB26D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7" name="Flussdiagramm: Mehrere Dokumente 6"/>
          <p:cNvSpPr/>
          <p:nvPr/>
        </p:nvSpPr>
        <p:spPr>
          <a:xfrm>
            <a:off x="3600152" y="3356992"/>
            <a:ext cx="2160240" cy="1584176"/>
          </a:xfrm>
          <a:prstGeom prst="flowChartMultidocumen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none" anchor="ctr"/>
          <a:lstStyle/>
          <a:p>
            <a:pPr algn="ctr"/>
            <a:r>
              <a:rPr lang="de-DE" sz="1400" dirty="0" smtClean="0">
                <a:solidFill>
                  <a:srgbClr val="FFFEFB"/>
                </a:solidFill>
              </a:rPr>
              <a:t>Project-Dossier</a:t>
            </a:r>
          </a:p>
        </p:txBody>
      </p:sp>
      <p:sp>
        <p:nvSpPr>
          <p:cNvPr id="8" name="Flussdiagramm: Dokument 7"/>
          <p:cNvSpPr/>
          <p:nvPr/>
        </p:nvSpPr>
        <p:spPr>
          <a:xfrm>
            <a:off x="791840" y="1844824"/>
            <a:ext cx="2340000" cy="1080000"/>
          </a:xfrm>
          <a:prstGeom prst="flowChart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  <a:latin typeface="Melior Com" pitchFamily="18" charset="0"/>
              </a:rPr>
              <a:t>EU-Documents</a:t>
            </a:r>
          </a:p>
        </p:txBody>
      </p:sp>
      <p:sp>
        <p:nvSpPr>
          <p:cNvPr id="9" name="Flussdiagramm: Dokument 8"/>
          <p:cNvSpPr/>
          <p:nvPr/>
        </p:nvSpPr>
        <p:spPr>
          <a:xfrm>
            <a:off x="791840" y="2997072"/>
            <a:ext cx="2340000" cy="1080000"/>
          </a:xfrm>
          <a:prstGeom prst="flowChart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de-DE" sz="1400" dirty="0" smtClean="0"/>
              <a:t>Formal Reports/</a:t>
            </a:r>
            <a:br>
              <a:rPr lang="de-DE" sz="1400" dirty="0" smtClean="0"/>
            </a:br>
            <a:r>
              <a:rPr lang="en-US" sz="1400" dirty="0" smtClean="0"/>
              <a:t> </a:t>
            </a:r>
            <a:r>
              <a:rPr lang="en-US" sz="1400" smtClean="0"/>
              <a:t>Comprehensive Appraisals</a:t>
            </a: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de-DE" sz="1400" dirty="0" smtClean="0"/>
              <a:t>of Fed. Govt.</a:t>
            </a:r>
            <a:endParaRPr lang="de-DE" sz="1400" dirty="0" smtClean="0">
              <a:solidFill>
                <a:schemeClr val="tx1"/>
              </a:solidFill>
              <a:latin typeface="Melior Com" pitchFamily="18" charset="0"/>
            </a:endParaRPr>
          </a:p>
        </p:txBody>
      </p:sp>
      <p:sp>
        <p:nvSpPr>
          <p:cNvPr id="10" name="Flussdiagramm: Dokument 9"/>
          <p:cNvSpPr/>
          <p:nvPr/>
        </p:nvSpPr>
        <p:spPr>
          <a:xfrm>
            <a:off x="791840" y="4149080"/>
            <a:ext cx="2340000" cy="1080000"/>
          </a:xfrm>
          <a:prstGeom prst="flowChart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en-US" sz="1400" dirty="0" smtClean="0"/>
              <a:t>Communications</a:t>
            </a:r>
            <a:br>
              <a:rPr lang="en-US" sz="1400" dirty="0" smtClean="0"/>
            </a:br>
            <a:r>
              <a:rPr lang="en-US" sz="1400" dirty="0" smtClean="0"/>
              <a:t>/Memos/Cables</a:t>
            </a:r>
            <a:br>
              <a:rPr lang="en-US" sz="1400" dirty="0" smtClean="0"/>
            </a:br>
            <a:r>
              <a:rPr lang="en-US" sz="1400" dirty="0" smtClean="0"/>
              <a:t>of the Fed. Govt.</a:t>
            </a:r>
            <a:endParaRPr lang="de-DE" sz="1400" dirty="0" smtClean="0">
              <a:solidFill>
                <a:schemeClr val="tx1"/>
              </a:solidFill>
              <a:latin typeface="Melior Com" pitchFamily="18" charset="0"/>
            </a:endParaRPr>
          </a:p>
        </p:txBody>
      </p:sp>
      <p:sp>
        <p:nvSpPr>
          <p:cNvPr id="11" name="Flussdiagramm: Dokument 10"/>
          <p:cNvSpPr/>
          <p:nvPr/>
        </p:nvSpPr>
        <p:spPr>
          <a:xfrm>
            <a:off x="791840" y="5301328"/>
            <a:ext cx="2340000" cy="1080000"/>
          </a:xfrm>
          <a:prstGeom prst="flowChart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de-DE" sz="1400" dirty="0" smtClean="0"/>
              <a:t>Other  Documents</a:t>
            </a:r>
            <a:br>
              <a:rPr lang="de-DE" sz="1400" dirty="0" smtClean="0"/>
            </a:br>
            <a:r>
              <a:rPr lang="de-DE" sz="1400" dirty="0" smtClean="0"/>
              <a:t>esp. EFSF/ESM</a:t>
            </a:r>
            <a:endParaRPr lang="de-DE" sz="1400" dirty="0" smtClean="0">
              <a:solidFill>
                <a:schemeClr val="tx1"/>
              </a:solidFill>
              <a:latin typeface="Melior Com" pitchFamily="18" charset="0"/>
            </a:endParaRPr>
          </a:p>
        </p:txBody>
      </p:sp>
      <p:sp>
        <p:nvSpPr>
          <p:cNvPr id="12" name="Flussdiagramm: Dokument 11"/>
          <p:cNvSpPr/>
          <p:nvPr/>
        </p:nvSpPr>
        <p:spPr>
          <a:xfrm>
            <a:off x="6120432" y="1844824"/>
            <a:ext cx="2340000" cy="1080000"/>
          </a:xfrm>
          <a:prstGeom prst="flowChart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de-DE" sz="1400" dirty="0" smtClean="0"/>
              <a:t>Committee Documents</a:t>
            </a:r>
            <a:endParaRPr lang="de-DE" sz="1400" dirty="0" smtClean="0">
              <a:solidFill>
                <a:schemeClr val="tx1"/>
              </a:solidFill>
              <a:latin typeface="Melior Com" pitchFamily="18" charset="0"/>
            </a:endParaRPr>
          </a:p>
        </p:txBody>
      </p:sp>
      <p:sp>
        <p:nvSpPr>
          <p:cNvPr id="13" name="Flussdiagramm: Dokument 12"/>
          <p:cNvSpPr/>
          <p:nvPr/>
        </p:nvSpPr>
        <p:spPr>
          <a:xfrm>
            <a:off x="6156176" y="2996952"/>
            <a:ext cx="2340000" cy="1080000"/>
          </a:xfrm>
          <a:prstGeom prst="flowChart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  <a:latin typeface="Melior Com" pitchFamily="18" charset="0"/>
              </a:rPr>
              <a:t>Resolutions of the </a:t>
            </a:r>
            <a:br>
              <a:rPr lang="de-DE" sz="1400" dirty="0" smtClean="0">
                <a:solidFill>
                  <a:schemeClr val="tx1"/>
                </a:solidFill>
                <a:latin typeface="Melior Com" pitchFamily="18" charset="0"/>
              </a:rPr>
            </a:br>
            <a:r>
              <a:rPr lang="de-DE" sz="1400" dirty="0" smtClean="0">
                <a:solidFill>
                  <a:schemeClr val="tx1"/>
                </a:solidFill>
                <a:latin typeface="Melior Com" pitchFamily="18" charset="0"/>
              </a:rPr>
              <a:t>Bundestag/Bundesrat</a:t>
            </a:r>
          </a:p>
        </p:txBody>
      </p:sp>
      <p:sp>
        <p:nvSpPr>
          <p:cNvPr id="14" name="Flussdiagramm: Dokument 13"/>
          <p:cNvSpPr/>
          <p:nvPr/>
        </p:nvSpPr>
        <p:spPr>
          <a:xfrm>
            <a:off x="6120432" y="5301328"/>
            <a:ext cx="2340000" cy="1080000"/>
          </a:xfrm>
          <a:prstGeom prst="flowChart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de-DE" sz="1400" dirty="0" smtClean="0">
                <a:solidFill>
                  <a:schemeClr val="tx1"/>
                </a:solidFill>
                <a:latin typeface="Melior Com" pitchFamily="18" charset="0"/>
              </a:rPr>
              <a:t>Internal Memos</a:t>
            </a:r>
            <a:br>
              <a:rPr lang="de-DE" sz="1400" dirty="0" smtClean="0">
                <a:solidFill>
                  <a:schemeClr val="tx1"/>
                </a:solidFill>
                <a:latin typeface="Melior Com" pitchFamily="18" charset="0"/>
              </a:rPr>
            </a:br>
            <a:r>
              <a:rPr lang="de-DE" sz="1400" dirty="0" smtClean="0">
                <a:solidFill>
                  <a:schemeClr val="tx1"/>
                </a:solidFill>
                <a:latin typeface="Melior Com" pitchFamily="18" charset="0"/>
              </a:rPr>
              <a:t>of the Bundestag</a:t>
            </a:r>
          </a:p>
        </p:txBody>
      </p:sp>
      <p:cxnSp>
        <p:nvCxnSpPr>
          <p:cNvPr id="16" name="Form 15"/>
          <p:cNvCxnSpPr>
            <a:stCxn id="8" idx="3"/>
            <a:endCxn id="7" idx="0"/>
          </p:cNvCxnSpPr>
          <p:nvPr/>
        </p:nvCxnSpPr>
        <p:spPr>
          <a:xfrm>
            <a:off x="3131840" y="2384824"/>
            <a:ext cx="1697048" cy="972168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Form 16"/>
          <p:cNvCxnSpPr>
            <a:stCxn id="12" idx="1"/>
            <a:endCxn id="7" idx="0"/>
          </p:cNvCxnSpPr>
          <p:nvPr/>
        </p:nvCxnSpPr>
        <p:spPr>
          <a:xfrm rot="10800000" flipV="1">
            <a:off x="4828888" y="2384824"/>
            <a:ext cx="1291544" cy="972168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Form 19"/>
          <p:cNvCxnSpPr>
            <a:stCxn id="9" idx="3"/>
            <a:endCxn id="7" idx="1"/>
          </p:cNvCxnSpPr>
          <p:nvPr/>
        </p:nvCxnSpPr>
        <p:spPr>
          <a:xfrm>
            <a:off x="3131840" y="3537072"/>
            <a:ext cx="468312" cy="612008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Form 22"/>
          <p:cNvCxnSpPr>
            <a:stCxn id="10" idx="3"/>
            <a:endCxn id="7" idx="1"/>
          </p:cNvCxnSpPr>
          <p:nvPr/>
        </p:nvCxnSpPr>
        <p:spPr>
          <a:xfrm flipV="1">
            <a:off x="3131840" y="4149080"/>
            <a:ext cx="468312" cy="540000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Form 25"/>
          <p:cNvCxnSpPr>
            <a:stCxn id="11" idx="3"/>
            <a:endCxn id="7" idx="2"/>
          </p:cNvCxnSpPr>
          <p:nvPr/>
        </p:nvCxnSpPr>
        <p:spPr>
          <a:xfrm flipV="1">
            <a:off x="3131840" y="4881175"/>
            <a:ext cx="1398215" cy="960153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Form 28"/>
          <p:cNvCxnSpPr>
            <a:stCxn id="14" idx="1"/>
            <a:endCxn id="7" idx="2"/>
          </p:cNvCxnSpPr>
          <p:nvPr/>
        </p:nvCxnSpPr>
        <p:spPr>
          <a:xfrm rot="10800000">
            <a:off x="4530056" y="4881176"/>
            <a:ext cx="1590377" cy="960153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Form 31"/>
          <p:cNvCxnSpPr>
            <a:stCxn id="13" idx="1"/>
            <a:endCxn id="7" idx="3"/>
          </p:cNvCxnSpPr>
          <p:nvPr/>
        </p:nvCxnSpPr>
        <p:spPr>
          <a:xfrm rot="10800000" flipV="1">
            <a:off x="5760392" y="3536952"/>
            <a:ext cx="395784" cy="612128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lussdiagramm: Dokument 26"/>
          <p:cNvSpPr/>
          <p:nvPr/>
        </p:nvSpPr>
        <p:spPr>
          <a:xfrm>
            <a:off x="6156176" y="4149080"/>
            <a:ext cx="2340000" cy="1080000"/>
          </a:xfrm>
          <a:prstGeom prst="flowChartDocumen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algn="ctr"/>
            <a:r>
              <a:rPr lang="de-DE" sz="1400" smtClean="0">
                <a:solidFill>
                  <a:schemeClr val="tx1"/>
                </a:solidFill>
                <a:latin typeface="Melior Com" pitchFamily="18" charset="0"/>
              </a:rPr>
              <a:t>Reports from Brussels</a:t>
            </a:r>
            <a:endParaRPr lang="de-DE" sz="1400" dirty="0" smtClean="0">
              <a:solidFill>
                <a:schemeClr val="tx1"/>
              </a:solidFill>
              <a:latin typeface="Melior Com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20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20888"/>
            <a:ext cx="9144000" cy="3701143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4" name="Textfeld 3"/>
          <p:cNvSpPr txBox="1"/>
          <p:nvPr/>
        </p:nvSpPr>
        <p:spPr>
          <a:xfrm>
            <a:off x="0" y="620688"/>
            <a:ext cx="2555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58775" algn="l"/>
              </a:tabLst>
            </a:pPr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lior Com" panose="02040503050506040804" pitchFamily="18" charset="0"/>
              </a:rPr>
              <a:t>	</a:t>
            </a:r>
            <a:r>
              <a:rPr lang="de-DE" sz="2400" b="1" kern="0" dirty="0">
                <a:effectLst>
                  <a:outerShdw blurRad="38100" dist="38100" dir="2700000" algn="tl">
                    <a:srgbClr val="FFFFFF"/>
                  </a:outerShdw>
                </a:effectLst>
                <a:latin typeface="Melior Com" pitchFamily="18" charset="0"/>
                <a:ea typeface="+mj-ea"/>
                <a:cs typeface="+mj-cs"/>
              </a:rPr>
              <a:t>Main Portal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EuDoX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 smtClean="0"/>
              <a:t>Slide </a:t>
            </a:r>
            <a:fld id="{DC02CC95-CD42-415A-A23D-21254D6595D7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230400" y="2420888"/>
            <a:ext cx="131726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107504" y="1556792"/>
            <a:ext cx="2448272" cy="5545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ctr">
              <a:defRPr>
                <a:solidFill>
                  <a:schemeClr val="lt1"/>
                </a:solidFill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l"/>
            <a:r>
              <a:rPr lang="de-DE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forthcoming</a:t>
            </a:r>
            <a:r>
              <a:rPr lang="de-D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de-D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ouncil </a:t>
            </a:r>
            <a:r>
              <a:rPr lang="de-DE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and</a:t>
            </a:r>
            <a:r>
              <a:rPr lang="de-D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other</a:t>
            </a:r>
            <a:r>
              <a:rPr lang="de-D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meetings</a:t>
            </a:r>
            <a:endParaRPr lang="de-D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059832" y="1772816"/>
            <a:ext cx="2052736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>
              <a:defRPr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current</a:t>
            </a:r>
            <a:r>
              <a:rPr lang="de-DE" dirty="0" smtClean="0">
                <a:solidFill>
                  <a:schemeClr val="tx1"/>
                </a:solidFill>
              </a:rPr>
              <a:t> EU </a:t>
            </a:r>
            <a:r>
              <a:rPr lang="de-DE" dirty="0" err="1">
                <a:solidFill>
                  <a:schemeClr val="tx1"/>
                </a:solidFill>
              </a:rPr>
              <a:t>projects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660232" y="1776694"/>
            <a:ext cx="1872208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>
              <a:defRPr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further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information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5" name="Gerade Verbindung mit Pfeil 14"/>
          <p:cNvCxnSpPr/>
          <p:nvPr/>
        </p:nvCxnSpPr>
        <p:spPr>
          <a:xfrm flipH="1">
            <a:off x="914954" y="2111370"/>
            <a:ext cx="560702" cy="30564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/>
          <p:cNvSpPr/>
          <p:nvPr/>
        </p:nvSpPr>
        <p:spPr>
          <a:xfrm>
            <a:off x="3275856" y="2441374"/>
            <a:ext cx="864096" cy="3007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/>
        </p:nvSpPr>
        <p:spPr>
          <a:xfrm>
            <a:off x="6156176" y="2924944"/>
            <a:ext cx="100811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mit Pfeil 19"/>
          <p:cNvCxnSpPr>
            <a:stCxn id="10" idx="2"/>
          </p:cNvCxnSpPr>
          <p:nvPr/>
        </p:nvCxnSpPr>
        <p:spPr>
          <a:xfrm flipH="1">
            <a:off x="3707904" y="2111370"/>
            <a:ext cx="378296" cy="30564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krümmte Verbindung 23"/>
          <p:cNvCxnSpPr>
            <a:stCxn id="11" idx="2"/>
            <a:endCxn id="18" idx="0"/>
          </p:cNvCxnSpPr>
          <p:nvPr/>
        </p:nvCxnSpPr>
        <p:spPr>
          <a:xfrm rot="5400000">
            <a:off x="6723436" y="2052044"/>
            <a:ext cx="809696" cy="936104"/>
          </a:xfrm>
          <a:prstGeom prst="curvedConnector3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353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5786" y="471764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58775" algn="l"/>
              </a:tabLst>
            </a:pPr>
            <a:r>
              <a:rPr lang="de-DE" sz="2400" b="1" kern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elior Com" pitchFamily="18" charset="0"/>
                <a:ea typeface="+mj-ea"/>
                <a:cs typeface="+mj-cs"/>
              </a:rPr>
              <a:t>	</a:t>
            </a:r>
            <a:r>
              <a:rPr lang="de-DE" sz="2400" b="1" kern="0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Melior Com" pitchFamily="18" charset="0"/>
                <a:ea typeface="+mj-ea"/>
                <a:cs typeface="+mj-cs"/>
              </a:rPr>
              <a:t>Committee</a:t>
            </a:r>
            <a:r>
              <a:rPr lang="de-DE" sz="2400" b="1" kern="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Melior Com" pitchFamily="18" charset="0"/>
                <a:ea typeface="+mj-ea"/>
                <a:cs typeface="+mj-cs"/>
              </a:rPr>
              <a:t> </a:t>
            </a:r>
            <a:r>
              <a:rPr lang="de-DE" sz="2400" b="1" kern="0" dirty="0">
                <a:effectLst>
                  <a:outerShdw blurRad="38100" dist="38100" dir="2700000" algn="tl">
                    <a:srgbClr val="FFFFFF"/>
                  </a:outerShdw>
                </a:effectLst>
                <a:latin typeface="Melior Com" pitchFamily="18" charset="0"/>
                <a:ea typeface="+mj-ea"/>
                <a:cs typeface="+mj-cs"/>
              </a:rPr>
              <a:t>Portals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EuDoX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 smtClean="0"/>
              <a:t>Slide </a:t>
            </a:r>
            <a:fld id="{DC02CC95-CD42-415A-A23D-21254D6595D7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7" name="Grafik 6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15933"/>
            <a:ext cx="9144000" cy="4066294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230400" y="4149080"/>
            <a:ext cx="102923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107504" y="1340768"/>
            <a:ext cx="2808312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>
              <a:defRPr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r>
              <a:rPr lang="de-DE" dirty="0" err="1" smtClean="0">
                <a:solidFill>
                  <a:schemeClr val="tx1"/>
                </a:solidFill>
              </a:rPr>
              <a:t>expiring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indicative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deadlines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2" name="Gerade Verbindung mit Pfeil 11"/>
          <p:cNvCxnSpPr>
            <a:stCxn id="10" idx="2"/>
          </p:cNvCxnSpPr>
          <p:nvPr/>
        </p:nvCxnSpPr>
        <p:spPr>
          <a:xfrm flipH="1">
            <a:off x="755576" y="1679322"/>
            <a:ext cx="756084" cy="246975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hteck 13"/>
          <p:cNvSpPr/>
          <p:nvPr/>
        </p:nvSpPr>
        <p:spPr>
          <a:xfrm>
            <a:off x="3059832" y="1002214"/>
            <a:ext cx="4305987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 </a:t>
            </a:r>
            <a:r>
              <a:rPr lang="de-DE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reports</a:t>
            </a:r>
            <a:r>
              <a:rPr lang="de-D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from</a:t>
            </a:r>
            <a:r>
              <a:rPr lang="de-D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de-DE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</a:t>
            </a:r>
            <a:r>
              <a:rPr lang="de-D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Permanent </a:t>
            </a:r>
            <a:r>
              <a:rPr lang="de-DE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Representation</a:t>
            </a:r>
            <a:endParaRPr lang="de-D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3275856" y="4149080"/>
            <a:ext cx="1080120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Gerade Verbindung mit Pfeil 19"/>
          <p:cNvCxnSpPr>
            <a:stCxn id="14" idx="2"/>
          </p:cNvCxnSpPr>
          <p:nvPr/>
        </p:nvCxnSpPr>
        <p:spPr>
          <a:xfrm flipH="1">
            <a:off x="3692564" y="1340768"/>
            <a:ext cx="1520262" cy="280831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6084168" y="1556792"/>
            <a:ext cx="2952328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>
              <a:defRPr>
                <a:ln w="0"/>
                <a:solidFill>
                  <a:schemeClr val="l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defRPr>
            </a:lvl1pPr>
            <a:lvl2pPr>
              <a:defRPr>
                <a:solidFill>
                  <a:schemeClr val="lt1"/>
                </a:solidFill>
                <a:latin typeface="+mn-lt"/>
              </a:defRPr>
            </a:lvl2pPr>
            <a:lvl3pPr>
              <a:defRPr>
                <a:solidFill>
                  <a:schemeClr val="lt1"/>
                </a:solidFill>
                <a:latin typeface="+mn-lt"/>
              </a:defRPr>
            </a:lvl3pPr>
            <a:lvl4pPr>
              <a:defRPr>
                <a:solidFill>
                  <a:schemeClr val="lt1"/>
                </a:solidFill>
                <a:latin typeface="+mn-lt"/>
              </a:defRPr>
            </a:lvl4pPr>
            <a:lvl5pPr>
              <a:defRPr>
                <a:solidFill>
                  <a:schemeClr val="lt1"/>
                </a:solidFill>
                <a:latin typeface="+mn-lt"/>
              </a:defRPr>
            </a:lvl5pPr>
            <a:lvl6pPr>
              <a:defRPr>
                <a:solidFill>
                  <a:schemeClr val="lt1"/>
                </a:solidFill>
                <a:latin typeface="+mn-lt"/>
              </a:defRPr>
            </a:lvl6pPr>
            <a:lvl7pPr>
              <a:defRPr>
                <a:solidFill>
                  <a:schemeClr val="lt1"/>
                </a:solidFill>
                <a:latin typeface="+mn-lt"/>
              </a:defRPr>
            </a:lvl7pPr>
            <a:lvl8pPr>
              <a:defRPr>
                <a:solidFill>
                  <a:schemeClr val="lt1"/>
                </a:solidFill>
                <a:latin typeface="+mn-lt"/>
              </a:defRPr>
            </a:lvl8pPr>
            <a:lvl9pPr>
              <a:defRPr>
                <a:solidFill>
                  <a:schemeClr val="lt1"/>
                </a:solidFill>
                <a:latin typeface="+mn-lt"/>
              </a:defRPr>
            </a:lvl9pPr>
          </a:lstStyle>
          <a:p>
            <a:r>
              <a:rPr lang="de-DE" dirty="0" err="1">
                <a:solidFill>
                  <a:schemeClr val="tx1"/>
                </a:solidFill>
              </a:rPr>
              <a:t>access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to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committee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portals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6084168" y="2348880"/>
            <a:ext cx="2952328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27" name="Gerade Verbindung mit Pfeil 26"/>
          <p:cNvCxnSpPr>
            <a:stCxn id="23" idx="2"/>
            <a:endCxn id="25" idx="0"/>
          </p:cNvCxnSpPr>
          <p:nvPr/>
        </p:nvCxnSpPr>
        <p:spPr>
          <a:xfrm>
            <a:off x="7560332" y="1895346"/>
            <a:ext cx="0" cy="45353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1" y="476673"/>
            <a:ext cx="9036050" cy="576064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Melior Com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384260"/>
                </a:solidFill>
                <a:latin typeface="Arial" charset="0"/>
              </a:defRPr>
            </a:lvl9pPr>
          </a:lstStyle>
          <a:p>
            <a:pPr>
              <a:tabLst>
                <a:tab pos="360363" algn="l"/>
              </a:tabLst>
            </a:pPr>
            <a:r>
              <a:rPr lang="en-US" altLang="de-DE" sz="2400" b="1" kern="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Page </a:t>
            </a:r>
            <a:r>
              <a:rPr lang="en-US" altLang="de-DE" sz="2400" b="1" kern="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Design and Navigation </a:t>
            </a: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" t="15015" r="3340" b="59886"/>
          <a:stretch>
            <a:fillRect/>
          </a:stretch>
        </p:blipFill>
        <p:spPr bwMode="auto">
          <a:xfrm>
            <a:off x="98805" y="1340768"/>
            <a:ext cx="8929688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0" y="3811882"/>
            <a:ext cx="8924132" cy="2425430"/>
          </a:xfrm>
          <a:prstGeom prst="rect">
            <a:avLst/>
          </a:prstGeom>
        </p:spPr>
        <p:txBody>
          <a:bodyPr/>
          <a:lstStyle>
            <a:lvl1pPr marL="177800" indent="-1778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>
                <a:solidFill>
                  <a:schemeClr val="tx2"/>
                </a:solidFill>
                <a:latin typeface="Melior Com" pitchFamily="18" charset="0"/>
                <a:ea typeface="+mn-ea"/>
                <a:cs typeface="+mn-cs"/>
              </a:defRPr>
            </a:lvl1pPr>
            <a:lvl2pPr marL="534988" indent="-1778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>
                <a:solidFill>
                  <a:schemeClr val="tx2"/>
                </a:solidFill>
                <a:latin typeface="Melior Com" pitchFamily="18" charset="0"/>
              </a:defRPr>
            </a:lvl2pPr>
            <a:lvl3pPr marL="954088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>
                <a:solidFill>
                  <a:schemeClr val="tx2"/>
                </a:solidFill>
                <a:latin typeface="Melior Com" pitchFamily="18" charset="0"/>
              </a:defRPr>
            </a:lvl3pPr>
            <a:lvl4pPr marL="1373188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>
                <a:solidFill>
                  <a:schemeClr val="tx2"/>
                </a:solidFill>
                <a:latin typeface="Melior Com" pitchFamily="18" charset="0"/>
              </a:defRPr>
            </a:lvl4pPr>
            <a:lvl5pPr marL="1792288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Font typeface="Times" pitchFamily="1" charset="0"/>
              <a:buChar char="•"/>
              <a:defRPr>
                <a:solidFill>
                  <a:schemeClr val="tx2"/>
                </a:solidFill>
                <a:latin typeface="Melior Com" pitchFamily="18" charset="0"/>
              </a:defRPr>
            </a:lvl5pPr>
            <a:lvl6pPr marL="2589213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384260"/>
                </a:solidFill>
                <a:latin typeface="+mn-lt"/>
              </a:defRPr>
            </a:lvl6pPr>
            <a:lvl7pPr marL="3046413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384260"/>
                </a:solidFill>
                <a:latin typeface="+mn-lt"/>
              </a:defRPr>
            </a:lvl7pPr>
            <a:lvl8pPr marL="3503613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384260"/>
                </a:solidFill>
                <a:latin typeface="+mn-lt"/>
              </a:defRPr>
            </a:lvl8pPr>
            <a:lvl9pPr marL="3960813" indent="-228600" algn="l" defTabSz="9001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rgbClr val="384260"/>
                </a:solidFill>
                <a:latin typeface="+mn-lt"/>
              </a:defRPr>
            </a:lvl9pPr>
          </a:lstStyle>
          <a:p>
            <a:pPr marL="268288" lvl="1" indent="88900">
              <a:spcBef>
                <a:spcPct val="0"/>
              </a:spcBef>
              <a:buSzPct val="99000"/>
              <a:buFont typeface="Times" panose="02020603050405020304" pitchFamily="18" charset="0"/>
              <a:buNone/>
              <a:tabLst>
                <a:tab pos="268288" algn="l"/>
                <a:tab pos="360363" algn="l"/>
              </a:tabLst>
            </a:pPr>
            <a:r>
              <a:rPr lang="en-US" altLang="de-DE" sz="1800" b="1" kern="0" dirty="0" smtClean="0"/>
              <a:t>	The header with main </a:t>
            </a:r>
            <a:r>
              <a:rPr lang="en-US" altLang="de-DE" sz="1800" b="1" kern="0" dirty="0" err="1" smtClean="0"/>
              <a:t>menue</a:t>
            </a:r>
            <a:r>
              <a:rPr lang="en-US" altLang="de-DE" sz="1800" b="1" kern="0" dirty="0" smtClean="0"/>
              <a:t> and quick search</a:t>
            </a:r>
          </a:p>
          <a:p>
            <a:pPr lvl="1">
              <a:spcBef>
                <a:spcPct val="0"/>
              </a:spcBef>
              <a:buSzPct val="99000"/>
              <a:buFont typeface="Times" panose="02020603050405020304" pitchFamily="18" charset="0"/>
              <a:buNone/>
            </a:pPr>
            <a:endParaRPr lang="en-US" altLang="de-DE" sz="1800" kern="0" dirty="0" smtClean="0"/>
          </a:p>
          <a:p>
            <a:pPr lvl="2" indent="-593725">
              <a:buSzPct val="99000"/>
              <a:buFont typeface="Times" panose="02020603050405020304" pitchFamily="18" charset="0"/>
              <a:buNone/>
              <a:tabLst>
                <a:tab pos="360363" algn="l"/>
              </a:tabLst>
            </a:pPr>
            <a:r>
              <a:rPr lang="en-US" altLang="de-DE" sz="1800" kern="0" dirty="0" smtClean="0"/>
              <a:t>Search Options</a:t>
            </a:r>
          </a:p>
          <a:p>
            <a:pPr lvl="2">
              <a:buSzPct val="99000"/>
            </a:pPr>
            <a:r>
              <a:rPr lang="en-US" altLang="de-DE" sz="1800" kern="0" dirty="0" smtClean="0"/>
              <a:t>Search with the document number</a:t>
            </a:r>
          </a:p>
          <a:p>
            <a:pPr lvl="2">
              <a:buSzPct val="99000"/>
            </a:pPr>
            <a:r>
              <a:rPr lang="en-US" altLang="de-DE" sz="1800" kern="0" dirty="0"/>
              <a:t>Search with key word or subject</a:t>
            </a:r>
          </a:p>
          <a:p>
            <a:pPr lvl="2">
              <a:buSzPct val="99000"/>
            </a:pPr>
            <a:r>
              <a:rPr lang="en-US" altLang="de-DE" sz="1800" kern="0" dirty="0" smtClean="0"/>
              <a:t>Search in the full text</a:t>
            </a:r>
          </a:p>
          <a:p>
            <a:pPr lvl="2">
              <a:buSzPct val="99000"/>
            </a:pPr>
            <a:r>
              <a:rPr lang="en-US" altLang="de-DE" sz="1800" kern="0" dirty="0" smtClean="0"/>
              <a:t>Search with metadata (Advanced Search)</a:t>
            </a:r>
          </a:p>
        </p:txBody>
      </p:sp>
      <p:sp>
        <p:nvSpPr>
          <p:cNvPr id="10" name="Rectangle 9"/>
          <p:cNvSpPr>
            <a:spLocks/>
          </p:cNvSpPr>
          <p:nvPr/>
        </p:nvSpPr>
        <p:spPr bwMode="auto">
          <a:xfrm>
            <a:off x="91248" y="3212976"/>
            <a:ext cx="5272840" cy="36004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spcBef>
                <a:spcPts val="400"/>
              </a:spcBef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1pPr>
            <a:lvl2pPr marL="742950" indent="-285750">
              <a:spcBef>
                <a:spcPts val="400"/>
              </a:spcBef>
              <a:buClr>
                <a:srgbClr val="000000"/>
              </a:buClr>
              <a:buSzPct val="100000"/>
              <a:buFont typeface="Times" panose="02020603050405020304" pitchFamily="18" charset="0"/>
              <a:buAutoNum type="arabicPeriod"/>
              <a:defRPr>
                <a:solidFill>
                  <a:schemeClr val="tx1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2pPr>
            <a:lvl3pPr marL="11430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" panose="02020603050405020304" pitchFamily="18" charset="0"/>
              <a:buAutoNum type="alphaLcParenR"/>
              <a:defRPr>
                <a:solidFill>
                  <a:schemeClr val="tx1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de-DE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 bwMode="auto">
          <a:xfrm>
            <a:off x="98805" y="2636911"/>
            <a:ext cx="5697158" cy="360041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>
              <a:spcBef>
                <a:spcPts val="400"/>
              </a:spcBef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1pPr>
            <a:lvl2pPr marL="742950" indent="-285750">
              <a:spcBef>
                <a:spcPts val="400"/>
              </a:spcBef>
              <a:buClr>
                <a:srgbClr val="000000"/>
              </a:buClr>
              <a:buSzPct val="100000"/>
              <a:buFont typeface="Times" panose="02020603050405020304" pitchFamily="18" charset="0"/>
              <a:buAutoNum type="arabicPeriod"/>
              <a:defRPr>
                <a:solidFill>
                  <a:schemeClr val="tx1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2pPr>
            <a:lvl3pPr marL="11430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" panose="02020603050405020304" pitchFamily="18" charset="0"/>
              <a:buAutoNum type="alphaLcParenR"/>
              <a:defRPr>
                <a:solidFill>
                  <a:schemeClr val="tx1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3pPr>
            <a:lvl4pPr marL="16002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4pPr>
            <a:lvl5pPr marL="2057400" indent="-228600">
              <a:spcBef>
                <a:spcPts val="400"/>
              </a:spcBef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>
                <a:solidFill>
                  <a:schemeClr val="tx1"/>
                </a:solidFill>
                <a:latin typeface="Lucida Grande"/>
                <a:ea typeface="ヒラギノ角ゴ ProN W3"/>
                <a:cs typeface="ヒラギノ角ゴ ProN W3"/>
                <a:sym typeface="Lucida Grande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altLang="de-DE">
              <a:solidFill>
                <a:srgbClr val="000000"/>
              </a:solidFill>
              <a:latin typeface="Gill Sans"/>
              <a:sym typeface="Gill Sans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91248" y="1340768"/>
            <a:ext cx="8944802" cy="237626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EuDoX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dirty="0" smtClean="0"/>
              <a:t>Slide </a:t>
            </a:r>
            <a:fld id="{DC02CC95-CD42-415A-A23D-21254D6595D7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435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utscher Bundestag-Masterfolie neu 2007_neu">
  <a:themeElements>
    <a:clrScheme name="CD Farben?">
      <a:dk1>
        <a:srgbClr val="000000"/>
      </a:dk1>
      <a:lt1>
        <a:srgbClr val="FEFCCD"/>
      </a:lt1>
      <a:dk2>
        <a:srgbClr val="000000"/>
      </a:dk2>
      <a:lt2>
        <a:srgbClr val="777777"/>
      </a:lt2>
      <a:accent1>
        <a:srgbClr val="FFFFFF"/>
      </a:accent1>
      <a:accent2>
        <a:srgbClr val="969696"/>
      </a:accent2>
      <a:accent3>
        <a:srgbClr val="333333"/>
      </a:accent3>
      <a:accent4>
        <a:srgbClr val="00FF00"/>
      </a:accent4>
      <a:accent5>
        <a:srgbClr val="00CCFF"/>
      </a:accent5>
      <a:accent6>
        <a:srgbClr val="F20884"/>
      </a:accent6>
      <a:hlink>
        <a:srgbClr val="000000"/>
      </a:hlink>
      <a:folHlink>
        <a:srgbClr val="000000"/>
      </a:folHlink>
    </a:clrScheme>
    <a:fontScheme name="Design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utscher Bundesta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utscher Bundesta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utscher Bundesta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utscher Bundesta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utscher Bundesta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utscher Bundesta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utscher Bundesta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utscher Bundesta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utscher Bundesta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utscher Bundesta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utscher Bundesta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utscher Bundesta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utscher Bundestag 13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FFFF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Deutscher Bundestag-Masterfolie neu 2007_neu</Template>
  <TotalTime>0</TotalTime>
  <Words>145</Words>
  <Application>Microsoft Office PowerPoint</Application>
  <PresentationFormat>Bildschirmpräsentation (4:3)</PresentationFormat>
  <Paragraphs>122</Paragraphs>
  <Slides>14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2" baseType="lpstr">
      <vt:lpstr>Arial</vt:lpstr>
      <vt:lpstr>Gill Sans</vt:lpstr>
      <vt:lpstr>Melior Com</vt:lpstr>
      <vt:lpstr>Times</vt:lpstr>
      <vt:lpstr>Times New Roman</vt:lpstr>
      <vt:lpstr>Wingdings</vt:lpstr>
      <vt:lpstr>ヒラギノ角ゴ ProN W3</vt:lpstr>
      <vt:lpstr>Deutscher Bundestag-Masterfolie neu 2007_neu</vt:lpstr>
      <vt:lpstr> IPEX Correspondents‘ Meeting  5-6 November 2015, Vienna </vt:lpstr>
      <vt:lpstr>PowerPoint-Präsentation</vt:lpstr>
      <vt:lpstr>PowerPoint-Präsentation</vt:lpstr>
      <vt:lpstr>PowerPoint-Präsentation</vt:lpstr>
      <vt:lpstr>PowerPoint-Präsentation</vt:lpstr>
      <vt:lpstr>Sources of Documents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Thank you!</vt:lpstr>
    </vt:vector>
  </TitlesOfParts>
  <Company>Deutscher Bundestag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Mitarbeiter02 PE5</dc:creator>
  <cp:lastModifiedBy>Pflug Birgit PE5</cp:lastModifiedBy>
  <cp:revision>62</cp:revision>
  <cp:lastPrinted>2015-11-04T16:36:47Z</cp:lastPrinted>
  <dcterms:created xsi:type="dcterms:W3CDTF">2009-12-17T12:23:47Z</dcterms:created>
  <dcterms:modified xsi:type="dcterms:W3CDTF">2015-11-04T18:53:54Z</dcterms:modified>
</cp:coreProperties>
</file>