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1"/>
    <p:sldMasterId id="2147483698" r:id="rId2"/>
  </p:sldMasterIdLst>
  <p:notesMasterIdLst>
    <p:notesMasterId r:id="rId16"/>
  </p:notesMasterIdLst>
  <p:sldIdLst>
    <p:sldId id="256" r:id="rId3"/>
    <p:sldId id="276" r:id="rId4"/>
    <p:sldId id="277" r:id="rId5"/>
    <p:sldId id="314" r:id="rId6"/>
    <p:sldId id="317" r:id="rId7"/>
    <p:sldId id="308" r:id="rId8"/>
    <p:sldId id="310" r:id="rId9"/>
    <p:sldId id="311" r:id="rId10"/>
    <p:sldId id="312" r:id="rId11"/>
    <p:sldId id="313" r:id="rId12"/>
    <p:sldId id="309" r:id="rId13"/>
    <p:sldId id="320" r:id="rId14"/>
    <p:sldId id="316" r:id="rId1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13" autoAdjust="0"/>
    <p:restoredTop sz="67714" autoAdjust="0"/>
  </p:normalViewPr>
  <p:slideViewPr>
    <p:cSldViewPr>
      <p:cViewPr varScale="1">
        <p:scale>
          <a:sx n="73" d="100"/>
          <a:sy n="73" d="100"/>
        </p:scale>
        <p:origin x="-1086"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46BA94E-6878-4FEA-ABAA-4BF404A48FFB}" type="datetimeFigureOut">
              <a:rPr lang="nl-NL" smtClean="0"/>
              <a:pPr/>
              <a:t>11-11-2015</a:t>
            </a:fld>
            <a:endParaRPr lang="nl-NL"/>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F0CBA5-117E-4AD2-B1DB-B28948F9E34E}" type="slidenum">
              <a:rPr lang="nl-NL" smtClean="0"/>
              <a:pPr/>
              <a:t>‹N°›</a:t>
            </a:fld>
            <a:endParaRPr lang="nl-NL"/>
          </a:p>
        </p:txBody>
      </p:sp>
    </p:spTree>
    <p:extLst>
      <p:ext uri="{BB962C8B-B14F-4D97-AF65-F5344CB8AC3E}">
        <p14:creationId xmlns:p14="http://schemas.microsoft.com/office/powerpoint/2010/main" xmlns="" val="29870762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5CF0CBA5-117E-4AD2-B1DB-B28948F9E34E}" type="slidenum">
              <a:rPr lang="nl-NL" smtClean="0"/>
              <a:pPr/>
              <a:t>1</a:t>
            </a:fld>
            <a:endParaRPr lang="nl-NL"/>
          </a:p>
        </p:txBody>
      </p:sp>
    </p:spTree>
    <p:extLst>
      <p:ext uri="{BB962C8B-B14F-4D97-AF65-F5344CB8AC3E}">
        <p14:creationId xmlns:p14="http://schemas.microsoft.com/office/powerpoint/2010/main" xmlns="" val="20265079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10</a:t>
            </a:fld>
            <a:endParaRPr lang="nl-NL"/>
          </a:p>
        </p:txBody>
      </p:sp>
    </p:spTree>
    <p:extLst>
      <p:ext uri="{BB962C8B-B14F-4D97-AF65-F5344CB8AC3E}">
        <p14:creationId xmlns:p14="http://schemas.microsoft.com/office/powerpoint/2010/main" xmlns="" val="2988494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11</a:t>
            </a:fld>
            <a:endParaRPr lang="nl-NL"/>
          </a:p>
        </p:txBody>
      </p:sp>
    </p:spTree>
    <p:extLst>
      <p:ext uri="{BB962C8B-B14F-4D97-AF65-F5344CB8AC3E}">
        <p14:creationId xmlns:p14="http://schemas.microsoft.com/office/powerpoint/2010/main" xmlns="" val="778356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12</a:t>
            </a:fld>
            <a:endParaRPr lang="nl-NL"/>
          </a:p>
        </p:txBody>
      </p:sp>
    </p:spTree>
    <p:extLst>
      <p:ext uri="{BB962C8B-B14F-4D97-AF65-F5344CB8AC3E}">
        <p14:creationId xmlns:p14="http://schemas.microsoft.com/office/powerpoint/2010/main" xmlns="" val="5349498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13</a:t>
            </a:fld>
            <a:endParaRPr lang="nl-NL"/>
          </a:p>
        </p:txBody>
      </p:sp>
    </p:spTree>
    <p:extLst>
      <p:ext uri="{BB962C8B-B14F-4D97-AF65-F5344CB8AC3E}">
        <p14:creationId xmlns:p14="http://schemas.microsoft.com/office/powerpoint/2010/main" xmlns="" val="35554057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a:p>
        </p:txBody>
      </p:sp>
      <p:sp>
        <p:nvSpPr>
          <p:cNvPr id="4" name="Slide Number Placeholder 3"/>
          <p:cNvSpPr>
            <a:spLocks noGrp="1"/>
          </p:cNvSpPr>
          <p:nvPr>
            <p:ph type="sldNum" sz="quarter" idx="10"/>
          </p:nvPr>
        </p:nvSpPr>
        <p:spPr/>
        <p:txBody>
          <a:bodyPr/>
          <a:lstStyle/>
          <a:p>
            <a:fld id="{5CF0CBA5-117E-4AD2-B1DB-B28948F9E34E}" type="slidenum">
              <a:rPr lang="nl-NL" smtClean="0"/>
              <a:pPr/>
              <a:t>2</a:t>
            </a:fld>
            <a:endParaRPr lang="nl-NL"/>
          </a:p>
        </p:txBody>
      </p:sp>
    </p:spTree>
    <p:extLst>
      <p:ext uri="{BB962C8B-B14F-4D97-AF65-F5344CB8AC3E}">
        <p14:creationId xmlns:p14="http://schemas.microsoft.com/office/powerpoint/2010/main" xmlns="" val="23353419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3</a:t>
            </a:fld>
            <a:endParaRPr lang="nl-NL"/>
          </a:p>
        </p:txBody>
      </p:sp>
    </p:spTree>
    <p:extLst>
      <p:ext uri="{BB962C8B-B14F-4D97-AF65-F5344CB8AC3E}">
        <p14:creationId xmlns:p14="http://schemas.microsoft.com/office/powerpoint/2010/main" xmlns="" val="2817978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4</a:t>
            </a:fld>
            <a:endParaRPr lang="nl-NL"/>
          </a:p>
        </p:txBody>
      </p:sp>
    </p:spTree>
    <p:extLst>
      <p:ext uri="{BB962C8B-B14F-4D97-AF65-F5344CB8AC3E}">
        <p14:creationId xmlns:p14="http://schemas.microsoft.com/office/powerpoint/2010/main" xmlns="" val="2053238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5</a:t>
            </a:fld>
            <a:endParaRPr lang="nl-NL"/>
          </a:p>
        </p:txBody>
      </p:sp>
    </p:spTree>
    <p:extLst>
      <p:ext uri="{BB962C8B-B14F-4D97-AF65-F5344CB8AC3E}">
        <p14:creationId xmlns:p14="http://schemas.microsoft.com/office/powerpoint/2010/main" xmlns="" val="40612642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6</a:t>
            </a:fld>
            <a:endParaRPr lang="nl-NL"/>
          </a:p>
        </p:txBody>
      </p:sp>
    </p:spTree>
    <p:extLst>
      <p:ext uri="{BB962C8B-B14F-4D97-AF65-F5344CB8AC3E}">
        <p14:creationId xmlns:p14="http://schemas.microsoft.com/office/powerpoint/2010/main" xmlns="" val="35256980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7</a:t>
            </a:fld>
            <a:endParaRPr lang="nl-NL"/>
          </a:p>
        </p:txBody>
      </p:sp>
    </p:spTree>
    <p:extLst>
      <p:ext uri="{BB962C8B-B14F-4D97-AF65-F5344CB8AC3E}">
        <p14:creationId xmlns:p14="http://schemas.microsoft.com/office/powerpoint/2010/main" xmlns="" val="18562303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8</a:t>
            </a:fld>
            <a:endParaRPr lang="nl-NL"/>
          </a:p>
        </p:txBody>
      </p:sp>
    </p:spTree>
    <p:extLst>
      <p:ext uri="{BB962C8B-B14F-4D97-AF65-F5344CB8AC3E}">
        <p14:creationId xmlns:p14="http://schemas.microsoft.com/office/powerpoint/2010/main" xmlns="" val="2527946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nl-NL" dirty="0"/>
          </a:p>
        </p:txBody>
      </p:sp>
      <p:sp>
        <p:nvSpPr>
          <p:cNvPr id="4" name="Slide Number Placeholder 3"/>
          <p:cNvSpPr>
            <a:spLocks noGrp="1"/>
          </p:cNvSpPr>
          <p:nvPr>
            <p:ph type="sldNum" sz="quarter" idx="10"/>
          </p:nvPr>
        </p:nvSpPr>
        <p:spPr/>
        <p:txBody>
          <a:bodyPr/>
          <a:lstStyle/>
          <a:p>
            <a:fld id="{5CF0CBA5-117E-4AD2-B1DB-B28948F9E34E}" type="slidenum">
              <a:rPr lang="nl-NL" smtClean="0"/>
              <a:pPr/>
              <a:t>9</a:t>
            </a:fld>
            <a:endParaRPr lang="nl-NL"/>
          </a:p>
        </p:txBody>
      </p:sp>
    </p:spTree>
    <p:extLst>
      <p:ext uri="{BB962C8B-B14F-4D97-AF65-F5344CB8AC3E}">
        <p14:creationId xmlns:p14="http://schemas.microsoft.com/office/powerpoint/2010/main" xmlns="" val="18033713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1442" name="Rectangle 2"/>
          <p:cNvSpPr>
            <a:spLocks noGrp="1" noChangeArrowheads="1"/>
          </p:cNvSpPr>
          <p:nvPr>
            <p:ph type="ctrTitle"/>
          </p:nvPr>
        </p:nvSpPr>
        <p:spPr bwMode="auto">
          <a:xfrm>
            <a:off x="685800" y="2286000"/>
            <a:ext cx="7772400" cy="11430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a:lvl1pPr>
          </a:lstStyle>
          <a:p>
            <a:pPr lvl="0"/>
            <a:r>
              <a:rPr lang="en-US" noProof="0" smtClean="0"/>
              <a:t>Click to edit Master title style</a:t>
            </a:r>
          </a:p>
        </p:txBody>
      </p:sp>
      <p:sp>
        <p:nvSpPr>
          <p:cNvPr id="61443" name="Rectangle 3"/>
          <p:cNvSpPr>
            <a:spLocks noGrp="1" noChangeArrowheads="1"/>
          </p:cNvSpPr>
          <p:nvPr>
            <p:ph type="subTitle" idx="1"/>
          </p:nvPr>
        </p:nvSpPr>
        <p:spPr bwMode="auto">
          <a:xfrm>
            <a:off x="1371600" y="3886200"/>
            <a:ext cx="6400800" cy="17526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a:buFontTx/>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bwMode="auto">
          <a:xfrm>
            <a:off x="685800" y="6248400"/>
            <a:ext cx="1905000" cy="4572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aseline="0">
                <a:ea typeface="+mn-ea"/>
              </a:defRPr>
            </a:lvl1pPr>
          </a:lstStyle>
          <a:p>
            <a:fld id="{F4EC6321-E740-42C1-BE0A-06BB601B985C}" type="datetime1">
              <a:rPr lang="nl-NL" smtClean="0"/>
              <a:pPr/>
              <a:t>11-11-2015</a:t>
            </a:fld>
            <a:endParaRPr lang="nl-NL"/>
          </a:p>
        </p:txBody>
      </p:sp>
      <p:sp>
        <p:nvSpPr>
          <p:cNvPr id="5" name="Rectangle 5"/>
          <p:cNvSpPr>
            <a:spLocks noGrp="1" noChangeArrowheads="1"/>
          </p:cNvSpPr>
          <p:nvPr>
            <p:ph type="ftr" sz="quarter" idx="11"/>
          </p:nvPr>
        </p:nvSpPr>
        <p:spPr bwMode="auto">
          <a:xfrm>
            <a:off x="3124200" y="6248400"/>
            <a:ext cx="2895600" cy="4572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aseline="0">
                <a:ea typeface="+mn-ea"/>
              </a:defRPr>
            </a:lvl1pPr>
          </a:lstStyle>
          <a:p>
            <a:endParaRPr lang="nl-NL"/>
          </a:p>
        </p:txBody>
      </p:sp>
      <p:sp>
        <p:nvSpPr>
          <p:cNvPr id="6" name="Rectangle 6"/>
          <p:cNvSpPr>
            <a:spLocks noGrp="1" noChangeArrowheads="1"/>
          </p:cNvSpPr>
          <p:nvPr>
            <p:ph type="sldNum" sz="quarter" idx="12"/>
          </p:nvPr>
        </p:nvSpPr>
        <p:spPr bwMode="auto">
          <a:xfrm>
            <a:off x="6553200" y="6248400"/>
            <a:ext cx="1905000" cy="4572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aseline="0">
                <a:ea typeface="+mn-ea"/>
              </a:defRPr>
            </a:lvl1pPr>
          </a:lstStyle>
          <a:p>
            <a:fld id="{7259762A-118F-4626-AB63-3B15917241B8}" type="slidenum">
              <a:rPr lang="nl-NL" smtClean="0"/>
              <a:pPr/>
              <a:t>‹N°›</a:t>
            </a:fld>
            <a:endParaRPr lang="nl-NL"/>
          </a:p>
        </p:txBody>
      </p:sp>
    </p:spTree>
    <p:extLst>
      <p:ext uri="{BB962C8B-B14F-4D97-AF65-F5344CB8AC3E}">
        <p14:creationId xmlns:p14="http://schemas.microsoft.com/office/powerpoint/2010/main" xmlns="" val="28313390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07482900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49540401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6562" name="Rectangle 2"/>
          <p:cNvSpPr>
            <a:spLocks noGrp="1" noChangeArrowheads="1"/>
          </p:cNvSpPr>
          <p:nvPr>
            <p:ph type="ctrTitle"/>
          </p:nvPr>
        </p:nvSpPr>
        <p:spPr bwMode="auto">
          <a:xfrm>
            <a:off x="685800" y="2286000"/>
            <a:ext cx="7772400" cy="11430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defRPr/>
            </a:lvl1pPr>
          </a:lstStyle>
          <a:p>
            <a:pPr lvl="0"/>
            <a:r>
              <a:rPr lang="en-US" noProof="0" smtClean="0"/>
              <a:t>Click to edit Master title style</a:t>
            </a:r>
          </a:p>
        </p:txBody>
      </p:sp>
      <p:sp>
        <p:nvSpPr>
          <p:cNvPr id="66563" name="Rectangle 3"/>
          <p:cNvSpPr>
            <a:spLocks noGrp="1" noChangeArrowheads="1"/>
          </p:cNvSpPr>
          <p:nvPr>
            <p:ph type="subTitle" idx="1"/>
          </p:nvPr>
        </p:nvSpPr>
        <p:spPr bwMode="auto">
          <a:xfrm>
            <a:off x="1371600" y="3886200"/>
            <a:ext cx="6400800" cy="1752600"/>
          </a:xfrm>
          <a:prstGeom prst="rect">
            <a:avLst/>
          </a:prstGeom>
          <a:noFill/>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0" indent="0" algn="ctr">
              <a:buFontTx/>
              <a:buNone/>
              <a:defRPr/>
            </a:lvl1pPr>
          </a:lstStyle>
          <a:p>
            <a:pPr lvl="0"/>
            <a:r>
              <a:rPr lang="en-US" noProof="0" smtClean="0"/>
              <a:t>Click to edit Master subtitle style</a:t>
            </a:r>
          </a:p>
        </p:txBody>
      </p:sp>
      <p:sp>
        <p:nvSpPr>
          <p:cNvPr id="4" name="Rectangle 4"/>
          <p:cNvSpPr>
            <a:spLocks noGrp="1" noChangeArrowheads="1"/>
          </p:cNvSpPr>
          <p:nvPr>
            <p:ph type="dt" sz="half" idx="10"/>
          </p:nvPr>
        </p:nvSpPr>
        <p:spPr bwMode="auto">
          <a:xfrm>
            <a:off x="685800" y="6248400"/>
            <a:ext cx="1905000" cy="4572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baseline="0">
                <a:ea typeface="+mn-ea"/>
              </a:defRPr>
            </a:lvl1pPr>
          </a:lstStyle>
          <a:p>
            <a:pPr>
              <a:defRPr/>
            </a:pPr>
            <a:endParaRPr lang="en-US"/>
          </a:p>
        </p:txBody>
      </p:sp>
      <p:sp>
        <p:nvSpPr>
          <p:cNvPr id="5" name="Rectangle 5"/>
          <p:cNvSpPr>
            <a:spLocks noGrp="1" noChangeArrowheads="1"/>
          </p:cNvSpPr>
          <p:nvPr>
            <p:ph type="ftr" sz="quarter" idx="11"/>
          </p:nvPr>
        </p:nvSpPr>
        <p:spPr bwMode="auto">
          <a:xfrm>
            <a:off x="3124200" y="6248400"/>
            <a:ext cx="2895600" cy="4572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baseline="0">
                <a:ea typeface="+mn-ea"/>
              </a:defRPr>
            </a:lvl1pPr>
          </a:lstStyle>
          <a:p>
            <a:pPr>
              <a:defRPr/>
            </a:pPr>
            <a:endParaRPr lang="en-US"/>
          </a:p>
        </p:txBody>
      </p:sp>
      <p:sp>
        <p:nvSpPr>
          <p:cNvPr id="6" name="Rectangle 6"/>
          <p:cNvSpPr>
            <a:spLocks noGrp="1" noChangeArrowheads="1"/>
          </p:cNvSpPr>
          <p:nvPr>
            <p:ph type="sldNum" sz="quarter" idx="12"/>
          </p:nvPr>
        </p:nvSpPr>
        <p:spPr bwMode="auto">
          <a:xfrm>
            <a:off x="6553200" y="6248400"/>
            <a:ext cx="1905000" cy="457200"/>
          </a:xfrm>
          <a:prstGeom prst="rect">
            <a:avLst/>
          </a:prstGeo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aseline="0">
                <a:ea typeface="+mn-ea"/>
              </a:defRPr>
            </a:lvl1pPr>
          </a:lstStyle>
          <a:p>
            <a:pPr>
              <a:defRPr/>
            </a:pPr>
            <a:fld id="{675D1A28-B01E-4173-8B9A-734DA999D474}" type="slidenum">
              <a:rPr lang="en-US"/>
              <a:pPr>
                <a:defRPr/>
              </a:pPr>
              <a:t>‹N°›</a:t>
            </a:fld>
            <a:endParaRPr lang="en-US"/>
          </a:p>
        </p:txBody>
      </p:sp>
    </p:spTree>
    <p:extLst>
      <p:ext uri="{BB962C8B-B14F-4D97-AF65-F5344CB8AC3E}">
        <p14:creationId xmlns:p14="http://schemas.microsoft.com/office/powerpoint/2010/main" xmlns="" val="277381350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44336190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3593288349"/>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0716597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250631952"/>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xmlns="" val="2318225640"/>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80451836"/>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3194729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209646786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426707823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64679833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1674004211"/>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167937447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73630814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402018097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xmlns="" val="357375370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732962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4039751450"/>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007901847"/>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5.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descr="Erasmus groot oranje"/>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719138" y="0"/>
            <a:ext cx="8424862" cy="1438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7" name="Picture 3" descr="Band_liggend"/>
          <p:cNvPicPr>
            <a:picLocks noChangeAspect="1" noChangeArrowheads="1"/>
          </p:cNvPicPr>
          <p:nvPr/>
        </p:nvPicPr>
        <p:blipFill>
          <a:blip r:embed="rId14">
            <a:extLst>
              <a:ext uri="{28A0092B-C50C-407E-A947-70E740481C1C}">
                <a14:useLocalDpi xmlns:a14="http://schemas.microsoft.com/office/drawing/2010/main" xmlns="" val="0"/>
              </a:ext>
            </a:extLst>
          </a:blip>
          <a:srcRect/>
          <a:stretch>
            <a:fillRect/>
          </a:stretch>
        </p:blipFill>
        <p:spPr bwMode="auto">
          <a:xfrm>
            <a:off x="711200" y="1371600"/>
            <a:ext cx="8432800" cy="728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8" name="Picture 7" descr="esl_logo_rood"/>
          <p:cNvPicPr>
            <a:picLocks noChangeAspect="1" noChangeArrowheads="1"/>
          </p:cNvPicPr>
          <p:nvPr/>
        </p:nvPicPr>
        <p:blipFill>
          <a:blip r:embed="rId15">
            <a:extLst>
              <a:ext uri="{28A0092B-C50C-407E-A947-70E740481C1C}">
                <a14:useLocalDpi xmlns:a14="http://schemas.microsoft.com/office/drawing/2010/main" xmlns="" val="0"/>
              </a:ext>
            </a:extLst>
          </a:blip>
          <a:srcRect/>
          <a:stretch>
            <a:fillRect/>
          </a:stretch>
        </p:blipFill>
        <p:spPr bwMode="auto">
          <a:xfrm>
            <a:off x="6156325" y="5876925"/>
            <a:ext cx="2752725" cy="785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29" name="Picture 9" descr="ppt_els"/>
          <p:cNvPicPr>
            <a:picLocks noChangeAspect="1" noChangeArrowheads="1"/>
          </p:cNvPicPr>
          <p:nvPr/>
        </p:nvPicPr>
        <p:blipFill>
          <a:blip r:embed="rId16">
            <a:extLst>
              <a:ext uri="{28A0092B-C50C-407E-A947-70E740481C1C}">
                <a14:useLocalDpi xmlns:a14="http://schemas.microsoft.com/office/drawing/2010/main" xmlns="" val="0"/>
              </a:ext>
            </a:extLst>
          </a:blip>
          <a:srcRect/>
          <a:stretch>
            <a:fillRect/>
          </a:stretch>
        </p:blipFill>
        <p:spPr bwMode="auto">
          <a:xfrm>
            <a:off x="0" y="0"/>
            <a:ext cx="730250" cy="687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ransition/>
  <p:hf hdr="0" ftr="0" dt="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Osaka" pitchFamily="1" charset="-128"/>
        </a:defRPr>
      </a:lvl2pPr>
      <a:lvl3pPr algn="ctr" rtl="0" eaLnBrk="1" fontAlgn="base" hangingPunct="1">
        <a:spcBef>
          <a:spcPct val="0"/>
        </a:spcBef>
        <a:spcAft>
          <a:spcPct val="0"/>
        </a:spcAft>
        <a:defRPr sz="4400">
          <a:solidFill>
            <a:schemeClr val="tx2"/>
          </a:solidFill>
          <a:latin typeface="Arial" charset="0"/>
          <a:ea typeface="Osaka" pitchFamily="1" charset="-128"/>
        </a:defRPr>
      </a:lvl3pPr>
      <a:lvl4pPr algn="ctr" rtl="0" eaLnBrk="1" fontAlgn="base" hangingPunct="1">
        <a:spcBef>
          <a:spcPct val="0"/>
        </a:spcBef>
        <a:spcAft>
          <a:spcPct val="0"/>
        </a:spcAft>
        <a:defRPr sz="4400">
          <a:solidFill>
            <a:schemeClr val="tx2"/>
          </a:solidFill>
          <a:latin typeface="Arial" charset="0"/>
          <a:ea typeface="Osaka" pitchFamily="1" charset="-128"/>
        </a:defRPr>
      </a:lvl4pPr>
      <a:lvl5pPr algn="ctr" rtl="0" eaLnBrk="1" fontAlgn="base" hangingPunct="1">
        <a:spcBef>
          <a:spcPct val="0"/>
        </a:spcBef>
        <a:spcAft>
          <a:spcPct val="0"/>
        </a:spcAft>
        <a:defRPr sz="4400">
          <a:solidFill>
            <a:schemeClr val="tx2"/>
          </a:solidFill>
          <a:latin typeface="Arial" charset="0"/>
          <a:ea typeface="Osaka" pitchFamily="1" charset="-128"/>
        </a:defRPr>
      </a:lvl5pPr>
      <a:lvl6pPr marL="457200" algn="ctr" rtl="0" eaLnBrk="1" fontAlgn="base" hangingPunct="1">
        <a:spcBef>
          <a:spcPct val="0"/>
        </a:spcBef>
        <a:spcAft>
          <a:spcPct val="0"/>
        </a:spcAft>
        <a:defRPr sz="4400">
          <a:solidFill>
            <a:schemeClr val="tx2"/>
          </a:solidFill>
          <a:latin typeface="Arial" charset="0"/>
          <a:ea typeface="Osaka" pitchFamily="1" charset="-128"/>
        </a:defRPr>
      </a:lvl6pPr>
      <a:lvl7pPr marL="914400" algn="ctr" rtl="0" eaLnBrk="1" fontAlgn="base" hangingPunct="1">
        <a:spcBef>
          <a:spcPct val="0"/>
        </a:spcBef>
        <a:spcAft>
          <a:spcPct val="0"/>
        </a:spcAft>
        <a:defRPr sz="4400">
          <a:solidFill>
            <a:schemeClr val="tx2"/>
          </a:solidFill>
          <a:latin typeface="Arial" charset="0"/>
          <a:ea typeface="Osaka" pitchFamily="1" charset="-128"/>
        </a:defRPr>
      </a:lvl7pPr>
      <a:lvl8pPr marL="1371600" algn="ctr" rtl="0" eaLnBrk="1" fontAlgn="base" hangingPunct="1">
        <a:spcBef>
          <a:spcPct val="0"/>
        </a:spcBef>
        <a:spcAft>
          <a:spcPct val="0"/>
        </a:spcAft>
        <a:defRPr sz="4400">
          <a:solidFill>
            <a:schemeClr val="tx2"/>
          </a:solidFill>
          <a:latin typeface="Arial" charset="0"/>
          <a:ea typeface="Osaka" pitchFamily="1" charset="-128"/>
        </a:defRPr>
      </a:lvl8pPr>
      <a:lvl9pPr marL="1828800" algn="ctr" rtl="0" eaLnBrk="1" fontAlgn="base" hangingPunct="1">
        <a:spcBef>
          <a:spcPct val="0"/>
        </a:spcBef>
        <a:spcAft>
          <a:spcPct val="0"/>
        </a:spcAft>
        <a:defRPr sz="4400">
          <a:solidFill>
            <a:schemeClr val="tx2"/>
          </a:solidFill>
          <a:latin typeface="Arial" charset="0"/>
          <a:ea typeface="Osaka" pitchFamily="1" charset="-128"/>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4" descr="esl_logo_rood"/>
          <p:cNvPicPr>
            <a:picLocks noChangeAspect="1" noChangeArrowheads="1"/>
          </p:cNvPicPr>
          <p:nvPr/>
        </p:nvPicPr>
        <p:blipFill>
          <a:blip r:embed="rId13">
            <a:extLst>
              <a:ext uri="{28A0092B-C50C-407E-A947-70E740481C1C}">
                <a14:useLocalDpi xmlns:a14="http://schemas.microsoft.com/office/drawing/2010/main" xmlns="" val="0"/>
              </a:ext>
            </a:extLst>
          </a:blip>
          <a:srcRect/>
          <a:stretch>
            <a:fillRect/>
          </a:stretch>
        </p:blipFill>
        <p:spPr bwMode="auto">
          <a:xfrm>
            <a:off x="6156325" y="5876925"/>
            <a:ext cx="2767013" cy="788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051" name="Picture 5" descr="ppt_els"/>
          <p:cNvPicPr>
            <a:picLocks noChangeAspect="1" noChangeArrowheads="1"/>
          </p:cNvPicPr>
          <p:nvPr/>
        </p:nvPicPr>
        <p:blipFill>
          <a:blip r:embed="rId14">
            <a:extLst>
              <a:ext uri="{28A0092B-C50C-407E-A947-70E740481C1C}">
                <a14:useLocalDpi xmlns:a14="http://schemas.microsoft.com/office/drawing/2010/main" xmlns="" val="0"/>
              </a:ext>
            </a:extLst>
          </a:blip>
          <a:srcRect/>
          <a:stretch>
            <a:fillRect/>
          </a:stretch>
        </p:blipFill>
        <p:spPr bwMode="auto">
          <a:xfrm>
            <a:off x="0" y="0"/>
            <a:ext cx="728663" cy="68595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ransition/>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Osaka" pitchFamily="1" charset="-128"/>
        </a:defRPr>
      </a:lvl2pPr>
      <a:lvl3pPr algn="ctr" rtl="0" eaLnBrk="1" fontAlgn="base" hangingPunct="1">
        <a:spcBef>
          <a:spcPct val="0"/>
        </a:spcBef>
        <a:spcAft>
          <a:spcPct val="0"/>
        </a:spcAft>
        <a:defRPr sz="4400">
          <a:solidFill>
            <a:schemeClr val="tx2"/>
          </a:solidFill>
          <a:latin typeface="Arial" charset="0"/>
          <a:ea typeface="Osaka" pitchFamily="1" charset="-128"/>
        </a:defRPr>
      </a:lvl3pPr>
      <a:lvl4pPr algn="ctr" rtl="0" eaLnBrk="1" fontAlgn="base" hangingPunct="1">
        <a:spcBef>
          <a:spcPct val="0"/>
        </a:spcBef>
        <a:spcAft>
          <a:spcPct val="0"/>
        </a:spcAft>
        <a:defRPr sz="4400">
          <a:solidFill>
            <a:schemeClr val="tx2"/>
          </a:solidFill>
          <a:latin typeface="Arial" charset="0"/>
          <a:ea typeface="Osaka" pitchFamily="1" charset="-128"/>
        </a:defRPr>
      </a:lvl4pPr>
      <a:lvl5pPr algn="ctr" rtl="0" eaLnBrk="1" fontAlgn="base" hangingPunct="1">
        <a:spcBef>
          <a:spcPct val="0"/>
        </a:spcBef>
        <a:spcAft>
          <a:spcPct val="0"/>
        </a:spcAft>
        <a:defRPr sz="4400">
          <a:solidFill>
            <a:schemeClr val="tx2"/>
          </a:solidFill>
          <a:latin typeface="Arial" charset="0"/>
          <a:ea typeface="Osaka" pitchFamily="1" charset="-128"/>
        </a:defRPr>
      </a:lvl5pPr>
      <a:lvl6pPr marL="457200" algn="ctr" rtl="0" eaLnBrk="1" fontAlgn="base" hangingPunct="1">
        <a:spcBef>
          <a:spcPct val="0"/>
        </a:spcBef>
        <a:spcAft>
          <a:spcPct val="0"/>
        </a:spcAft>
        <a:defRPr sz="4400">
          <a:solidFill>
            <a:schemeClr val="tx2"/>
          </a:solidFill>
          <a:latin typeface="Arial" charset="0"/>
          <a:ea typeface="Osaka" pitchFamily="1" charset="-128"/>
        </a:defRPr>
      </a:lvl6pPr>
      <a:lvl7pPr marL="914400" algn="ctr" rtl="0" eaLnBrk="1" fontAlgn="base" hangingPunct="1">
        <a:spcBef>
          <a:spcPct val="0"/>
        </a:spcBef>
        <a:spcAft>
          <a:spcPct val="0"/>
        </a:spcAft>
        <a:defRPr sz="4400">
          <a:solidFill>
            <a:schemeClr val="tx2"/>
          </a:solidFill>
          <a:latin typeface="Arial" charset="0"/>
          <a:ea typeface="Osaka" pitchFamily="1" charset="-128"/>
        </a:defRPr>
      </a:lvl7pPr>
      <a:lvl8pPr marL="1371600" algn="ctr" rtl="0" eaLnBrk="1" fontAlgn="base" hangingPunct="1">
        <a:spcBef>
          <a:spcPct val="0"/>
        </a:spcBef>
        <a:spcAft>
          <a:spcPct val="0"/>
        </a:spcAft>
        <a:defRPr sz="4400">
          <a:solidFill>
            <a:schemeClr val="tx2"/>
          </a:solidFill>
          <a:latin typeface="Arial" charset="0"/>
          <a:ea typeface="Osaka" pitchFamily="1" charset="-128"/>
        </a:defRPr>
      </a:lvl8pPr>
      <a:lvl9pPr marL="1828800" algn="ctr" rtl="0" eaLnBrk="1" fontAlgn="base" hangingPunct="1">
        <a:spcBef>
          <a:spcPct val="0"/>
        </a:spcBef>
        <a:spcAft>
          <a:spcPct val="0"/>
        </a:spcAft>
        <a:defRPr sz="4400">
          <a:solidFill>
            <a:schemeClr val="tx2"/>
          </a:solidFill>
          <a:latin typeface="Arial" charset="0"/>
          <a:ea typeface="Osaka" pitchFamily="1" charset="-128"/>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mailto:dewilde@law.eur.nl" TargetMode="External"/><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ndertitel 2"/>
          <p:cNvSpPr>
            <a:spLocks noGrp="1"/>
          </p:cNvSpPr>
          <p:nvPr/>
        </p:nvSpPr>
        <p:spPr bwMode="gray">
          <a:xfrm>
            <a:off x="827584" y="3789040"/>
            <a:ext cx="8140337" cy="1259678"/>
          </a:xfrm>
          <a:prstGeom prst="rect">
            <a:avLst/>
          </a:prstGeom>
          <a:noFill/>
        </p:spPr>
        <p:txBody>
          <a:bodyPr vert="horz" lIns="0" tIns="45720" rIns="0" bIns="45720" rtlCol="0">
            <a:noAutofit/>
          </a:bodyPr>
          <a:lstStyle>
            <a:lvl1pPr marL="0" indent="0" algn="l" defTabSz="914400" rtl="0" eaLnBrk="1" latinLnBrk="0" hangingPunct="1">
              <a:spcBef>
                <a:spcPct val="20000"/>
              </a:spcBef>
              <a:buFont typeface="Arial" panose="020B0604020202020204" pitchFamily="34" charset="0"/>
              <a:buNone/>
              <a:defRPr sz="2000" kern="1200" baseline="0">
                <a:solidFill>
                  <a:schemeClr val="bg1"/>
                </a:solidFill>
                <a:latin typeface="Arial" pitchFamily="34" charset="0"/>
                <a:ea typeface="+mn-ea"/>
                <a:cs typeface="Arial"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nl-NL" i="1" dirty="0" err="1" smtClean="0">
                <a:solidFill>
                  <a:schemeClr val="tx1"/>
                </a:solidFill>
                <a:latin typeface="+mn-lt"/>
              </a:rPr>
              <a:t>Interparliamentary</a:t>
            </a:r>
            <a:r>
              <a:rPr lang="nl-NL" i="1" dirty="0" smtClean="0">
                <a:solidFill>
                  <a:schemeClr val="tx1"/>
                </a:solidFill>
                <a:latin typeface="+mn-lt"/>
              </a:rPr>
              <a:t> Conference on </a:t>
            </a:r>
            <a:r>
              <a:rPr lang="nl-NL" i="1" dirty="0" err="1" smtClean="0">
                <a:solidFill>
                  <a:schemeClr val="tx1"/>
                </a:solidFill>
                <a:latin typeface="+mn-lt"/>
              </a:rPr>
              <a:t>Stability</a:t>
            </a:r>
            <a:r>
              <a:rPr lang="nl-NL" i="1" dirty="0" smtClean="0">
                <a:solidFill>
                  <a:schemeClr val="tx1"/>
                </a:solidFill>
                <a:latin typeface="+mn-lt"/>
              </a:rPr>
              <a:t>, </a:t>
            </a:r>
            <a:r>
              <a:rPr lang="nl-NL" i="1" dirty="0" err="1" smtClean="0">
                <a:solidFill>
                  <a:schemeClr val="tx1"/>
                </a:solidFill>
                <a:latin typeface="+mn-lt"/>
              </a:rPr>
              <a:t>Economic</a:t>
            </a:r>
            <a:r>
              <a:rPr lang="nl-NL" i="1" dirty="0" smtClean="0">
                <a:solidFill>
                  <a:schemeClr val="tx1"/>
                </a:solidFill>
                <a:latin typeface="+mn-lt"/>
              </a:rPr>
              <a:t> </a:t>
            </a:r>
            <a:r>
              <a:rPr lang="nl-NL" i="1" dirty="0" err="1" smtClean="0">
                <a:solidFill>
                  <a:schemeClr val="tx1"/>
                </a:solidFill>
                <a:latin typeface="+mn-lt"/>
              </a:rPr>
              <a:t>Coordination</a:t>
            </a:r>
            <a:r>
              <a:rPr lang="nl-NL" i="1" dirty="0" smtClean="0">
                <a:solidFill>
                  <a:schemeClr val="tx1"/>
                </a:solidFill>
                <a:latin typeface="+mn-lt"/>
              </a:rPr>
              <a:t> </a:t>
            </a:r>
            <a:r>
              <a:rPr lang="nl-NL" i="1" dirty="0" err="1" smtClean="0">
                <a:solidFill>
                  <a:schemeClr val="tx1"/>
                </a:solidFill>
                <a:latin typeface="+mn-lt"/>
              </a:rPr>
              <a:t>and</a:t>
            </a:r>
            <a:r>
              <a:rPr lang="nl-NL" i="1" dirty="0" smtClean="0">
                <a:solidFill>
                  <a:schemeClr val="tx1"/>
                </a:solidFill>
                <a:latin typeface="+mn-lt"/>
              </a:rPr>
              <a:t> </a:t>
            </a:r>
            <a:r>
              <a:rPr lang="nl-NL" i="1" dirty="0" err="1" smtClean="0">
                <a:solidFill>
                  <a:schemeClr val="tx1"/>
                </a:solidFill>
                <a:latin typeface="+mn-lt"/>
              </a:rPr>
              <a:t>Governance</a:t>
            </a:r>
            <a:r>
              <a:rPr lang="nl-NL" i="1" dirty="0" smtClean="0">
                <a:solidFill>
                  <a:schemeClr val="tx1"/>
                </a:solidFill>
                <a:latin typeface="+mn-lt"/>
              </a:rPr>
              <a:t> in the European Union</a:t>
            </a:r>
          </a:p>
          <a:p>
            <a:r>
              <a:rPr lang="nl-NL" i="1" dirty="0" smtClean="0">
                <a:solidFill>
                  <a:schemeClr val="tx1"/>
                </a:solidFill>
                <a:latin typeface="+mn-lt"/>
              </a:rPr>
              <a:t>Luxembourg, 9-10 November 2015</a:t>
            </a:r>
          </a:p>
        </p:txBody>
      </p:sp>
      <p:sp>
        <p:nvSpPr>
          <p:cNvPr id="8" name="Tijdelijke aanduiding voor tekst 5"/>
          <p:cNvSpPr txBox="1">
            <a:spLocks/>
          </p:cNvSpPr>
          <p:nvPr/>
        </p:nvSpPr>
        <p:spPr>
          <a:xfrm>
            <a:off x="1062746" y="5445224"/>
            <a:ext cx="7613710" cy="431929"/>
          </a:xfrm>
          <a:prstGeom prst="rect">
            <a:avLst/>
          </a:prstGeom>
        </p:spPr>
        <p:txBody>
          <a:bodyPr vert="horz" lIns="91440" tIns="45720" rIns="91440" bIns="45720" rtlCol="0" anchor="ctr">
            <a:noAutofit/>
          </a:bodyPr>
          <a:lstStyle>
            <a:defPPr>
              <a:defRPr lang="nl-NL"/>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dirty="0" smtClean="0">
              <a:solidFill>
                <a:schemeClr val="tx1"/>
              </a:solidFill>
            </a:endParaRPr>
          </a:p>
          <a:p>
            <a:endParaRPr lang="en-GB" dirty="0">
              <a:solidFill>
                <a:schemeClr val="tx1"/>
              </a:solidFill>
            </a:endParaRPr>
          </a:p>
          <a:p>
            <a:r>
              <a:rPr lang="nl-NL" dirty="0" smtClean="0">
                <a:solidFill>
                  <a:schemeClr val="tx1"/>
                </a:solidFill>
              </a:rPr>
              <a:t>Maarten de Wilde			</a:t>
            </a:r>
            <a:r>
              <a:rPr lang="nl-NL" i="1" dirty="0">
                <a:solidFill>
                  <a:schemeClr val="tx1"/>
                </a:solidFill>
              </a:rPr>
              <a:t> </a:t>
            </a:r>
            <a:r>
              <a:rPr lang="nl-NL" i="1" dirty="0" smtClean="0">
                <a:solidFill>
                  <a:schemeClr val="tx1"/>
                </a:solidFill>
              </a:rPr>
              <a:t>	            10 </a:t>
            </a:r>
            <a:r>
              <a:rPr lang="nl-NL" i="1" dirty="0">
                <a:solidFill>
                  <a:schemeClr val="tx1"/>
                </a:solidFill>
              </a:rPr>
              <a:t>November 2015, </a:t>
            </a:r>
            <a:r>
              <a:rPr lang="nl-NL" i="1" dirty="0" smtClean="0">
                <a:solidFill>
                  <a:schemeClr val="tx1"/>
                </a:solidFill>
              </a:rPr>
              <a:t>8.30-10.30am</a:t>
            </a:r>
            <a:endParaRPr lang="nl-NL" dirty="0" smtClean="0">
              <a:solidFill>
                <a:schemeClr val="tx1"/>
              </a:solidFill>
            </a:endParaRPr>
          </a:p>
          <a:p>
            <a:r>
              <a:rPr lang="nl-NL" dirty="0" smtClean="0">
                <a:solidFill>
                  <a:schemeClr val="tx1"/>
                </a:solidFill>
              </a:rPr>
              <a:t>Erasmus University Rotterdam</a:t>
            </a:r>
          </a:p>
          <a:p>
            <a:r>
              <a:rPr lang="nl-NL" dirty="0" smtClean="0">
                <a:solidFill>
                  <a:schemeClr val="tx1"/>
                </a:solidFill>
              </a:rPr>
              <a:t>University of Amsterdam</a:t>
            </a:r>
          </a:p>
          <a:p>
            <a:r>
              <a:rPr lang="nl-NL" dirty="0" err="1" smtClean="0">
                <a:solidFill>
                  <a:schemeClr val="tx1"/>
                </a:solidFill>
              </a:rPr>
              <a:t>Loyens</a:t>
            </a:r>
            <a:r>
              <a:rPr lang="nl-NL" dirty="0" smtClean="0">
                <a:solidFill>
                  <a:schemeClr val="tx1"/>
                </a:solidFill>
              </a:rPr>
              <a:t> &amp; Loeff</a:t>
            </a:r>
          </a:p>
          <a:p>
            <a:r>
              <a:rPr lang="nl-NL" dirty="0" smtClean="0">
                <a:solidFill>
                  <a:schemeClr val="tx1"/>
                </a:solidFill>
              </a:rPr>
              <a:t>dewilde@law.eur.nl</a:t>
            </a:r>
            <a:endParaRPr lang="en-GB" dirty="0">
              <a:solidFill>
                <a:schemeClr val="tx1"/>
              </a:solidFill>
            </a:endParaRPr>
          </a:p>
        </p:txBody>
      </p:sp>
      <p:sp>
        <p:nvSpPr>
          <p:cNvPr id="4" name="Ondertitel 2"/>
          <p:cNvSpPr>
            <a:spLocks noGrp="1"/>
          </p:cNvSpPr>
          <p:nvPr/>
        </p:nvSpPr>
        <p:spPr bwMode="gray">
          <a:xfrm>
            <a:off x="971600" y="2276872"/>
            <a:ext cx="7272808" cy="504056"/>
          </a:xfrm>
          <a:prstGeom prst="rect">
            <a:avLst/>
          </a:prstGeom>
          <a:noFill/>
        </p:spPr>
        <p:txBody>
          <a:bodyPr vert="horz" lIns="0" tIns="45720" rIns="0" bIns="45720" rtlCol="0">
            <a:noAutofit/>
          </a:bodyPr>
          <a:lstStyle>
            <a:lvl1pPr marL="0" indent="0" algn="l" defTabSz="914400" rtl="0" eaLnBrk="1" latinLnBrk="0" hangingPunct="1">
              <a:spcBef>
                <a:spcPct val="20000"/>
              </a:spcBef>
              <a:buFont typeface="Arial" panose="020B0604020202020204" pitchFamily="34" charset="0"/>
              <a:buNone/>
              <a:defRPr sz="2000" kern="1200" baseline="0">
                <a:solidFill>
                  <a:schemeClr val="bg1"/>
                </a:solidFill>
                <a:latin typeface="Arial" pitchFamily="34" charset="0"/>
                <a:ea typeface="+mn-ea"/>
                <a:cs typeface="Arial"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ctr"/>
            <a:r>
              <a:rPr lang="nl-NL" sz="3400" b="1" i="1" dirty="0" smtClean="0">
                <a:solidFill>
                  <a:schemeClr val="tx1"/>
                </a:solidFill>
                <a:latin typeface="+mn-lt"/>
              </a:rPr>
              <a:t>‘Topic 3: Fair Tax </a:t>
            </a:r>
            <a:r>
              <a:rPr lang="nl-NL" sz="3400" b="1" i="1" dirty="0" err="1" smtClean="0">
                <a:solidFill>
                  <a:schemeClr val="tx1"/>
                </a:solidFill>
                <a:latin typeface="+mn-lt"/>
              </a:rPr>
              <a:t>Competition</a:t>
            </a:r>
            <a:r>
              <a:rPr lang="nl-NL" sz="3400" b="1" i="1" dirty="0" smtClean="0">
                <a:solidFill>
                  <a:schemeClr val="tx1"/>
                </a:solidFill>
                <a:latin typeface="+mn-lt"/>
              </a:rPr>
              <a:t>’</a:t>
            </a:r>
          </a:p>
        </p:txBody>
      </p:sp>
    </p:spTree>
    <p:extLst>
      <p:ext uri="{BB962C8B-B14F-4D97-AF65-F5344CB8AC3E}">
        <p14:creationId xmlns:p14="http://schemas.microsoft.com/office/powerpoint/2010/main" xmlns="" val="2776250947"/>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a:t>2 – Some </a:t>
            </a:r>
            <a:r>
              <a:rPr lang="en-US" sz="2800" b="1" dirty="0" smtClean="0"/>
              <a:t>Points of Discussion (cont’d…)</a:t>
            </a:r>
            <a:endParaRPr lang="nl-NL" sz="2800" b="1" dirty="0"/>
          </a:p>
        </p:txBody>
      </p:sp>
      <p:sp>
        <p:nvSpPr>
          <p:cNvPr id="3" name="Content Placeholder 2"/>
          <p:cNvSpPr>
            <a:spLocks noGrp="1"/>
          </p:cNvSpPr>
          <p:nvPr>
            <p:ph idx="1"/>
          </p:nvPr>
        </p:nvSpPr>
        <p:spPr>
          <a:xfrm>
            <a:off x="683568" y="1700808"/>
            <a:ext cx="8229600" cy="4525963"/>
          </a:xfrm>
        </p:spPr>
        <p:txBody>
          <a:bodyPr>
            <a:normAutofit fontScale="92500" lnSpcReduction="10000"/>
          </a:bodyPr>
          <a:lstStyle/>
          <a:p>
            <a:pPr marL="457200" indent="-457200">
              <a:buFont typeface="+mj-lt"/>
              <a:buAutoNum type="arabicPeriod" startAt="4"/>
            </a:pPr>
            <a:r>
              <a:rPr lang="en-US" sz="2000" i="1" dirty="0" smtClean="0"/>
              <a:t>“Which </a:t>
            </a:r>
            <a:r>
              <a:rPr lang="en-US" sz="2000" i="1" dirty="0"/>
              <a:t>steps should European and global policy-makers take to reach a wider “level playing field” and prevent further profit shifting</a:t>
            </a:r>
            <a:r>
              <a:rPr lang="en-US" sz="2000" i="1" dirty="0" smtClean="0"/>
              <a:t>”?</a:t>
            </a:r>
          </a:p>
          <a:p>
            <a:endParaRPr lang="en-US" sz="400" dirty="0" smtClean="0"/>
          </a:p>
          <a:p>
            <a:r>
              <a:rPr lang="en-US" sz="2200" dirty="0" smtClean="0"/>
              <a:t>Political decisions: </a:t>
            </a:r>
          </a:p>
          <a:p>
            <a:pPr lvl="1"/>
            <a:r>
              <a:rPr lang="en-US" sz="2100" dirty="0" smtClean="0"/>
              <a:t>Deciding between country autonomy </a:t>
            </a:r>
            <a:r>
              <a:rPr lang="en-US" sz="2100" dirty="0"/>
              <a:t>or </a:t>
            </a:r>
            <a:r>
              <a:rPr lang="en-US" sz="2100" dirty="0" smtClean="0"/>
              <a:t>Single Market efficiency?</a:t>
            </a:r>
          </a:p>
          <a:p>
            <a:pPr lvl="1"/>
            <a:r>
              <a:rPr lang="en-US" sz="2100" dirty="0" smtClean="0"/>
              <a:t>Level playing field; single </a:t>
            </a:r>
            <a:r>
              <a:rPr lang="en-US" sz="2100" dirty="0"/>
              <a:t>MS </a:t>
            </a:r>
            <a:r>
              <a:rPr lang="en-US" sz="2100" dirty="0" smtClean="0"/>
              <a:t>perspective or EU wide perspective?</a:t>
            </a:r>
          </a:p>
          <a:p>
            <a:pPr lvl="1"/>
            <a:r>
              <a:rPr lang="en-US" sz="2100" dirty="0" smtClean="0"/>
              <a:t>Solution in current tax paradigm or out of the box?</a:t>
            </a:r>
          </a:p>
          <a:p>
            <a:endParaRPr lang="en-US" sz="500" dirty="0" smtClean="0"/>
          </a:p>
          <a:p>
            <a:r>
              <a:rPr lang="en-US" sz="2200" dirty="0" smtClean="0"/>
              <a:t>Building blocks for an efficient corporate tax system:</a:t>
            </a:r>
          </a:p>
          <a:p>
            <a:pPr lvl="1"/>
            <a:r>
              <a:rPr lang="en-US" sz="1900" dirty="0" smtClean="0"/>
              <a:t>Unitary taxation;</a:t>
            </a:r>
          </a:p>
          <a:p>
            <a:pPr lvl="1"/>
            <a:r>
              <a:rPr lang="en-US" sz="1900" dirty="0" smtClean="0"/>
              <a:t>Rents taxation, e.g. through allowance for corporate equity (ACE);</a:t>
            </a:r>
          </a:p>
          <a:p>
            <a:pPr lvl="1"/>
            <a:r>
              <a:rPr lang="en-US" sz="1900" dirty="0" smtClean="0"/>
              <a:t>Tax base division – destination based taxation;</a:t>
            </a:r>
          </a:p>
          <a:p>
            <a:endParaRPr lang="en-US" sz="500" dirty="0" smtClean="0"/>
          </a:p>
          <a:p>
            <a:r>
              <a:rPr lang="en-US" sz="1900" dirty="0" smtClean="0"/>
              <a:t>Competitive and inelastic CCCTB technically feasible?</a:t>
            </a:r>
          </a:p>
          <a:p>
            <a:pPr lvl="1"/>
            <a:r>
              <a:rPr lang="en-US" sz="1900" dirty="0" smtClean="0"/>
              <a:t>ACE and incentive regime for R&amp;D activities;</a:t>
            </a:r>
          </a:p>
          <a:p>
            <a:pPr lvl="1"/>
            <a:r>
              <a:rPr lang="en-US" sz="1900" dirty="0" smtClean="0"/>
              <a:t>Sharing mechanism – sales only apportionment;</a:t>
            </a:r>
            <a:endParaRPr lang="en-US" sz="1900" dirty="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225195530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a:t>2 – Some </a:t>
            </a:r>
            <a:r>
              <a:rPr lang="en-US" sz="2800" b="1" dirty="0" smtClean="0"/>
              <a:t>Points </a:t>
            </a:r>
            <a:r>
              <a:rPr lang="en-US" sz="2800" b="1" dirty="0"/>
              <a:t>of Discussion (cont’d…)</a:t>
            </a:r>
            <a:endParaRPr lang="nl-NL" sz="2800" b="1" dirty="0"/>
          </a:p>
        </p:txBody>
      </p:sp>
      <p:sp>
        <p:nvSpPr>
          <p:cNvPr id="3" name="Content Placeholder 2"/>
          <p:cNvSpPr>
            <a:spLocks noGrp="1"/>
          </p:cNvSpPr>
          <p:nvPr>
            <p:ph idx="1"/>
          </p:nvPr>
        </p:nvSpPr>
        <p:spPr>
          <a:xfrm>
            <a:off x="683568" y="1700808"/>
            <a:ext cx="8229600" cy="4525963"/>
          </a:xfrm>
        </p:spPr>
        <p:txBody>
          <a:bodyPr>
            <a:normAutofit lnSpcReduction="10000"/>
          </a:bodyPr>
          <a:lstStyle/>
          <a:p>
            <a:pPr marL="457200" indent="-457200">
              <a:buFont typeface="+mj-lt"/>
              <a:buAutoNum type="arabicPeriod" startAt="5"/>
            </a:pPr>
            <a:r>
              <a:rPr lang="en-US" sz="2000" i="1" dirty="0" smtClean="0"/>
              <a:t>“How </a:t>
            </a:r>
            <a:r>
              <a:rPr lang="en-US" sz="2000" i="1" dirty="0"/>
              <a:t>to guarantee a more homogenous implementation at national level of tax legislation agreed at EU and global </a:t>
            </a:r>
            <a:r>
              <a:rPr lang="en-US" sz="2000" i="1" dirty="0" smtClean="0"/>
              <a:t>level?”</a:t>
            </a:r>
          </a:p>
          <a:p>
            <a:endParaRPr lang="en-US" sz="1000" dirty="0" smtClean="0"/>
          </a:p>
          <a:p>
            <a:r>
              <a:rPr lang="en-US" sz="2000" dirty="0" smtClean="0"/>
              <a:t>Deciding between autonomy or efficiency, again;</a:t>
            </a:r>
          </a:p>
          <a:p>
            <a:pPr lvl="1"/>
            <a:r>
              <a:rPr lang="en-US" sz="1900" dirty="0" smtClean="0"/>
              <a:t>Soft law or hard law approaches?</a:t>
            </a:r>
          </a:p>
          <a:p>
            <a:pPr lvl="1"/>
            <a:r>
              <a:rPr lang="en-US" sz="1900" dirty="0" smtClean="0"/>
              <a:t>Peer pressure or legally binding measures?</a:t>
            </a:r>
            <a:endParaRPr lang="en-US" sz="1900" dirty="0"/>
          </a:p>
          <a:p>
            <a:r>
              <a:rPr lang="en-US" sz="2000" dirty="0" smtClean="0"/>
              <a:t>EU instruments, e.g., EU Directive</a:t>
            </a:r>
          </a:p>
          <a:p>
            <a:pPr lvl="1"/>
            <a:r>
              <a:rPr lang="en-US" sz="1900" dirty="0" smtClean="0"/>
              <a:t>Discretionary room for MS?</a:t>
            </a:r>
          </a:p>
          <a:p>
            <a:r>
              <a:rPr lang="en-US" sz="2000" dirty="0" smtClean="0"/>
              <a:t>International public law instruments (bilateral / multilateral treaty);</a:t>
            </a:r>
          </a:p>
          <a:p>
            <a:pPr lvl="1"/>
            <a:r>
              <a:rPr lang="en-US" sz="1900" dirty="0" smtClean="0"/>
              <a:t>Minimum standards?</a:t>
            </a:r>
          </a:p>
          <a:p>
            <a:r>
              <a:rPr lang="en-US" sz="2000" dirty="0" smtClean="0"/>
              <a:t>Monitoring implementation (enforcement?);</a:t>
            </a:r>
          </a:p>
          <a:p>
            <a:endParaRPr lang="en-US" sz="1000" dirty="0" smtClean="0"/>
          </a:p>
          <a:p>
            <a:r>
              <a:rPr lang="en-US" sz="2000" dirty="0" smtClean="0"/>
              <a:t>Legal drafting;</a:t>
            </a:r>
          </a:p>
          <a:p>
            <a:r>
              <a:rPr lang="en-US" sz="2000" dirty="0" smtClean="0"/>
              <a:t>Legal certainty for taxpayers;</a:t>
            </a:r>
          </a:p>
          <a:p>
            <a:endParaRPr lang="en-US" sz="2000" dirty="0" smtClean="0"/>
          </a:p>
          <a:p>
            <a:endParaRPr lang="nl-NL" sz="2000" dirty="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1832996601"/>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smtClean="0"/>
              <a:t>3 </a:t>
            </a:r>
            <a:r>
              <a:rPr lang="en-US" sz="2800" b="1" dirty="0"/>
              <a:t>– Some </a:t>
            </a:r>
            <a:r>
              <a:rPr lang="en-US" sz="2800" b="1" dirty="0" smtClean="0"/>
              <a:t>final remarks</a:t>
            </a:r>
            <a:endParaRPr lang="nl-NL" sz="2800" b="1" dirty="0"/>
          </a:p>
        </p:txBody>
      </p:sp>
      <p:sp>
        <p:nvSpPr>
          <p:cNvPr id="3" name="Content Placeholder 2"/>
          <p:cNvSpPr>
            <a:spLocks noGrp="1"/>
          </p:cNvSpPr>
          <p:nvPr>
            <p:ph idx="1"/>
          </p:nvPr>
        </p:nvSpPr>
        <p:spPr>
          <a:xfrm>
            <a:off x="683568" y="1700808"/>
            <a:ext cx="8229600" cy="4525963"/>
          </a:xfrm>
        </p:spPr>
        <p:txBody>
          <a:bodyPr>
            <a:normAutofit/>
          </a:bodyPr>
          <a:lstStyle/>
          <a:p>
            <a:r>
              <a:rPr lang="en-US" sz="2000" dirty="0" smtClean="0"/>
              <a:t>European Commission (COM(2015) 302 final, Brussels, 17 June 2015): ‘…it is time to move forward’;</a:t>
            </a:r>
          </a:p>
          <a:p>
            <a:endParaRPr lang="en-US" sz="1000" dirty="0" smtClean="0"/>
          </a:p>
          <a:p>
            <a:r>
              <a:rPr lang="en-US" sz="2000" dirty="0" smtClean="0"/>
              <a:t>EU BEPS;</a:t>
            </a:r>
          </a:p>
          <a:p>
            <a:pPr lvl="1"/>
            <a:r>
              <a:rPr lang="en-US" sz="2000" dirty="0" smtClean="0"/>
              <a:t>Towards hard law?</a:t>
            </a:r>
          </a:p>
          <a:p>
            <a:pPr lvl="1"/>
            <a:r>
              <a:rPr lang="en-US" sz="2000" dirty="0" smtClean="0"/>
              <a:t>Towards soft law?</a:t>
            </a:r>
          </a:p>
          <a:p>
            <a:endParaRPr lang="en-US" sz="1000" dirty="0" smtClean="0"/>
          </a:p>
          <a:p>
            <a:r>
              <a:rPr lang="en-US" sz="2000" dirty="0" smtClean="0"/>
              <a:t>Matters are ‘in the hands of the Member States’.</a:t>
            </a:r>
          </a:p>
          <a:p>
            <a:endParaRPr lang="en-US" sz="2000" dirty="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2411233963"/>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half" idx="2"/>
          </p:nvPr>
        </p:nvSpPr>
        <p:spPr/>
        <p:txBody>
          <a:bodyPr/>
          <a:lstStyle/>
          <a:p>
            <a:endParaRPr lang="nl-NL" dirty="0"/>
          </a:p>
          <a:p>
            <a:r>
              <a:rPr lang="nl-NL" sz="2000" dirty="0"/>
              <a:t>Maarten de Wilde, PhD, LL.M;</a:t>
            </a:r>
          </a:p>
          <a:p>
            <a:endParaRPr lang="nl-NL" sz="1000" dirty="0"/>
          </a:p>
          <a:p>
            <a:pPr lvl="1"/>
            <a:r>
              <a:rPr lang="nl-NL" sz="2000" dirty="0">
                <a:hlinkClick r:id="rId3"/>
              </a:rPr>
              <a:t>dewilde@law.eur.nl</a:t>
            </a:r>
            <a:r>
              <a:rPr lang="nl-NL" sz="2000" dirty="0"/>
              <a:t>. </a:t>
            </a:r>
          </a:p>
          <a:p>
            <a:endParaRPr lang="nl-NL" dirty="0"/>
          </a:p>
          <a:p>
            <a:endParaRPr lang="en-GB" dirty="0"/>
          </a:p>
          <a:p>
            <a:endParaRPr lang="en-GB" dirty="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7" name="Picture 4" descr="Cortshuis_klein"/>
          <p:cNvPicPr>
            <a:picLocks noGrp="1" noChangeAspect="1" noChangeArrowheads="1"/>
          </p:cNvPicPr>
          <p:nvPr>
            <p:ph sz="half" idx="1"/>
          </p:nvPr>
        </p:nvPicPr>
        <p:blipFill>
          <a:blip r:embed="rId4" cstate="print">
            <a:extLst>
              <a:ext uri="{28A0092B-C50C-407E-A947-70E740481C1C}">
                <a14:useLocalDpi xmlns:a14="http://schemas.microsoft.com/office/drawing/2010/main" xmlns="" val="0"/>
              </a:ext>
            </a:extLst>
          </a:blip>
          <a:srcRect/>
          <a:stretch>
            <a:fillRect/>
          </a:stretch>
        </p:blipFill>
        <p:spPr bwMode="auto">
          <a:xfrm>
            <a:off x="1615903" y="2276872"/>
            <a:ext cx="2019993" cy="27930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Title 1"/>
          <p:cNvSpPr>
            <a:spLocks noGrp="1"/>
          </p:cNvSpPr>
          <p:nvPr>
            <p:ph type="title"/>
          </p:nvPr>
        </p:nvSpPr>
        <p:spPr>
          <a:xfrm>
            <a:off x="755576" y="476672"/>
            <a:ext cx="8229600" cy="1143000"/>
          </a:xfrm>
        </p:spPr>
        <p:txBody>
          <a:bodyPr>
            <a:normAutofit/>
          </a:bodyPr>
          <a:lstStyle/>
          <a:p>
            <a:pPr algn="l"/>
            <a:r>
              <a:rPr lang="en-US" sz="2800" b="1" dirty="0" smtClean="0"/>
              <a:t>4 </a:t>
            </a:r>
            <a:r>
              <a:rPr lang="en-US" sz="2800" b="1" dirty="0"/>
              <a:t>– </a:t>
            </a:r>
            <a:r>
              <a:rPr lang="en-US" sz="2800" b="1" dirty="0" smtClean="0"/>
              <a:t>Wrap up</a:t>
            </a:r>
            <a:endParaRPr lang="nl-NL" sz="2800" b="1" dirty="0"/>
          </a:p>
        </p:txBody>
      </p:sp>
    </p:spTree>
    <p:extLst>
      <p:ext uri="{BB962C8B-B14F-4D97-AF65-F5344CB8AC3E}">
        <p14:creationId xmlns:p14="http://schemas.microsoft.com/office/powerpoint/2010/main" xmlns="" val="4042304588"/>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smtClean="0"/>
              <a:t>0 – Introduction</a:t>
            </a:r>
            <a:endParaRPr lang="nl-NL" sz="2800" b="1" dirty="0"/>
          </a:p>
        </p:txBody>
      </p:sp>
      <p:sp>
        <p:nvSpPr>
          <p:cNvPr id="3" name="Content Placeholder 2"/>
          <p:cNvSpPr>
            <a:spLocks noGrp="1"/>
          </p:cNvSpPr>
          <p:nvPr>
            <p:ph idx="1"/>
          </p:nvPr>
        </p:nvSpPr>
        <p:spPr>
          <a:xfrm>
            <a:off x="755576" y="1700808"/>
            <a:ext cx="8229600" cy="4525963"/>
          </a:xfrm>
        </p:spPr>
        <p:txBody>
          <a:bodyPr>
            <a:normAutofit/>
          </a:bodyPr>
          <a:lstStyle/>
          <a:p>
            <a:pPr marL="457200" indent="-457200">
              <a:buFont typeface="+mj-lt"/>
              <a:buAutoNum type="arabicPeriod"/>
            </a:pPr>
            <a:r>
              <a:rPr lang="en-US" sz="2400" dirty="0" smtClean="0"/>
              <a:t>Taxing multinationals; ‘setting the scene’;</a:t>
            </a:r>
          </a:p>
          <a:p>
            <a:pPr>
              <a:buFont typeface="+mj-lt"/>
              <a:buAutoNum type="arabicPeriod"/>
            </a:pPr>
            <a:endParaRPr lang="en-US" sz="1000" dirty="0"/>
          </a:p>
          <a:p>
            <a:pPr marL="457200" indent="-457200">
              <a:buFont typeface="+mj-lt"/>
              <a:buAutoNum type="arabicPeriod"/>
            </a:pPr>
            <a:r>
              <a:rPr lang="en-US" sz="2400" dirty="0" smtClean="0"/>
              <a:t>Some points of discussion;</a:t>
            </a:r>
          </a:p>
          <a:p>
            <a:pPr>
              <a:buFont typeface="+mj-lt"/>
              <a:buAutoNum type="arabicPeriod"/>
            </a:pPr>
            <a:endParaRPr lang="en-US" sz="1000" dirty="0" smtClean="0"/>
          </a:p>
          <a:p>
            <a:pPr marL="457200" indent="-457200">
              <a:buFont typeface="+mj-lt"/>
              <a:buAutoNum type="arabicPeriod"/>
            </a:pPr>
            <a:r>
              <a:rPr lang="en-US" sz="2400" dirty="0" smtClean="0"/>
              <a:t>Some final remarks;</a:t>
            </a:r>
          </a:p>
          <a:p>
            <a:pPr marL="457200" indent="-457200">
              <a:buFont typeface="+mj-lt"/>
              <a:buAutoNum type="arabicPeriod"/>
            </a:pPr>
            <a:endParaRPr lang="nl-NL" sz="1000" dirty="0" smtClean="0"/>
          </a:p>
          <a:p>
            <a:pPr marL="457200" indent="-457200">
              <a:buFont typeface="+mj-lt"/>
              <a:buAutoNum type="arabicPeriod"/>
            </a:pPr>
            <a:r>
              <a:rPr lang="nl-NL" sz="2400" dirty="0" err="1" smtClean="0"/>
              <a:t>Wrap</a:t>
            </a:r>
            <a:r>
              <a:rPr lang="nl-NL" sz="2400" dirty="0" smtClean="0"/>
              <a:t> up;</a:t>
            </a:r>
            <a:endParaRPr lang="nl-NL" sz="2400" dirty="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152119351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smtClean="0"/>
              <a:t>1 – Taxing Multinationals; Setting the Scene</a:t>
            </a:r>
            <a:endParaRPr lang="nl-NL" sz="2800" b="1" dirty="0"/>
          </a:p>
        </p:txBody>
      </p:sp>
      <p:sp>
        <p:nvSpPr>
          <p:cNvPr id="3" name="Content Placeholder 2"/>
          <p:cNvSpPr>
            <a:spLocks noGrp="1"/>
          </p:cNvSpPr>
          <p:nvPr>
            <p:ph idx="1"/>
          </p:nvPr>
        </p:nvSpPr>
        <p:spPr>
          <a:xfrm>
            <a:off x="683568" y="1700808"/>
            <a:ext cx="8229600" cy="4525963"/>
          </a:xfrm>
        </p:spPr>
        <p:txBody>
          <a:bodyPr>
            <a:normAutofit/>
          </a:bodyPr>
          <a:lstStyle/>
          <a:p>
            <a:r>
              <a:rPr lang="en-US" sz="2000" dirty="0" smtClean="0"/>
              <a:t>Key </a:t>
            </a:r>
            <a:r>
              <a:rPr lang="en-US" sz="2000" dirty="0"/>
              <a:t>drivers of tax competition and </a:t>
            </a:r>
            <a:r>
              <a:rPr lang="en-US" sz="2000" dirty="0" smtClean="0"/>
              <a:t>MNE tax </a:t>
            </a:r>
            <a:r>
              <a:rPr lang="en-US" sz="2000" dirty="0"/>
              <a:t>planning </a:t>
            </a:r>
            <a:r>
              <a:rPr lang="en-US" sz="2000" dirty="0" smtClean="0"/>
              <a:t>responses;</a:t>
            </a:r>
          </a:p>
          <a:p>
            <a:pPr lvl="1"/>
            <a:r>
              <a:rPr lang="en-US" sz="1900" dirty="0" smtClean="0"/>
              <a:t>Building blocks of corporation tax systems and their effects;</a:t>
            </a:r>
          </a:p>
          <a:p>
            <a:pPr lvl="1"/>
            <a:r>
              <a:rPr lang="en-US" sz="1900" dirty="0" smtClean="0"/>
              <a:t>Countries: competition for investment – financing expenditure; </a:t>
            </a:r>
          </a:p>
          <a:p>
            <a:pPr lvl="1"/>
            <a:r>
              <a:rPr lang="en-US" sz="1900" dirty="0" smtClean="0"/>
              <a:t>MNEs: competition – optimization of after-tax corporate profits;</a:t>
            </a:r>
          </a:p>
          <a:p>
            <a:pPr lvl="1"/>
            <a:r>
              <a:rPr lang="en-US" sz="1900" dirty="0" smtClean="0"/>
              <a:t>General public: discontent;</a:t>
            </a:r>
          </a:p>
          <a:p>
            <a:endParaRPr lang="en-US" sz="1000" dirty="0" smtClean="0"/>
          </a:p>
          <a:p>
            <a:r>
              <a:rPr lang="en-US" sz="2000" dirty="0" smtClean="0"/>
              <a:t>Addressing matters: autonomy or efficiency?</a:t>
            </a:r>
          </a:p>
          <a:p>
            <a:pPr lvl="1"/>
            <a:r>
              <a:rPr lang="en-US" sz="1900" dirty="0" smtClean="0"/>
              <a:t>Current paradigm: equilibrium through competition or coordination;</a:t>
            </a:r>
          </a:p>
          <a:p>
            <a:pPr lvl="1"/>
            <a:r>
              <a:rPr lang="en-US" sz="1900" dirty="0" smtClean="0"/>
              <a:t>Level playing field; EU-wide approach or single MS perspective?</a:t>
            </a:r>
          </a:p>
          <a:p>
            <a:pPr lvl="1"/>
            <a:r>
              <a:rPr lang="en-US" sz="1900" dirty="0" smtClean="0"/>
              <a:t>Alternative: Unitary Taxation – CCCTB;</a:t>
            </a:r>
          </a:p>
          <a:p>
            <a:endParaRPr lang="en-US" sz="2000" dirty="0" smtClean="0"/>
          </a:p>
          <a:p>
            <a:endParaRPr lang="en-US" sz="2000" dirty="0" err="1" smtClean="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1870908164"/>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a:t>1 – Setting </a:t>
            </a:r>
            <a:r>
              <a:rPr lang="en-US" sz="2800" b="1" dirty="0" smtClean="0"/>
              <a:t>the Scene (cont’d…)</a:t>
            </a:r>
            <a:endParaRPr lang="nl-NL" sz="2800" b="1" dirty="0"/>
          </a:p>
        </p:txBody>
      </p:sp>
      <p:sp>
        <p:nvSpPr>
          <p:cNvPr id="3" name="Content Placeholder 2"/>
          <p:cNvSpPr>
            <a:spLocks noGrp="1"/>
          </p:cNvSpPr>
          <p:nvPr>
            <p:ph idx="1"/>
          </p:nvPr>
        </p:nvSpPr>
        <p:spPr>
          <a:xfrm>
            <a:off x="683568" y="1556792"/>
            <a:ext cx="8229600" cy="4525963"/>
          </a:xfrm>
        </p:spPr>
        <p:txBody>
          <a:bodyPr>
            <a:noAutofit/>
          </a:bodyPr>
          <a:lstStyle/>
          <a:p>
            <a:r>
              <a:rPr lang="en-US" sz="2000" dirty="0" smtClean="0"/>
              <a:t>Key drivers of tax competition and MNE tax planning responses;</a:t>
            </a:r>
          </a:p>
          <a:p>
            <a:endParaRPr lang="en-US" sz="400" dirty="0" smtClean="0"/>
          </a:p>
          <a:p>
            <a:r>
              <a:rPr lang="en-US" sz="2000" dirty="0" smtClean="0"/>
              <a:t>Corporate taxation – key properties:</a:t>
            </a:r>
          </a:p>
          <a:p>
            <a:pPr lvl="1"/>
            <a:r>
              <a:rPr lang="en-US" sz="1600" dirty="0" smtClean="0"/>
              <a:t>Country sovereignty;</a:t>
            </a:r>
          </a:p>
          <a:p>
            <a:pPr lvl="1"/>
            <a:r>
              <a:rPr lang="en-US" sz="1600" dirty="0" smtClean="0"/>
              <a:t>Separate accounting and arm’s length standard (SA/ALS);</a:t>
            </a:r>
          </a:p>
          <a:p>
            <a:pPr lvl="1"/>
            <a:r>
              <a:rPr lang="en-US" sz="1600" dirty="0" smtClean="0"/>
              <a:t>Taxable entity: separate entity approach;</a:t>
            </a:r>
          </a:p>
          <a:p>
            <a:pPr lvl="1"/>
            <a:r>
              <a:rPr lang="en-US" sz="1600" dirty="0" smtClean="0"/>
              <a:t>Taxable base: nominal return to equity standard, beneficial regimes;</a:t>
            </a:r>
          </a:p>
          <a:p>
            <a:pPr lvl="1"/>
            <a:r>
              <a:rPr lang="en-US" sz="1600" dirty="0" smtClean="0"/>
              <a:t>Tax base division: supply side (origin), investment location as ‘location of value creation’;</a:t>
            </a:r>
          </a:p>
          <a:p>
            <a:r>
              <a:rPr lang="en-US" sz="2000" dirty="0" smtClean="0"/>
              <a:t>And their effects:</a:t>
            </a:r>
          </a:p>
          <a:p>
            <a:pPr lvl="1"/>
            <a:r>
              <a:rPr lang="en-US" sz="1600" dirty="0" smtClean="0"/>
              <a:t>Effective tax rate differentials and mismatches;</a:t>
            </a:r>
          </a:p>
          <a:p>
            <a:pPr lvl="1"/>
            <a:r>
              <a:rPr lang="en-US" sz="1600" dirty="0" smtClean="0"/>
              <a:t>Debt equity bias – incentivizing debt financing;</a:t>
            </a:r>
          </a:p>
          <a:p>
            <a:pPr lvl="1"/>
            <a:r>
              <a:rPr lang="en-US" sz="1600" dirty="0" smtClean="0"/>
              <a:t>Investment location distortions – incentivizing tax competition and tax planning;</a:t>
            </a:r>
          </a:p>
          <a:p>
            <a:pPr lvl="1"/>
            <a:r>
              <a:rPr lang="en-US" sz="1600" dirty="0" smtClean="0"/>
              <a:t>Real profits, ‘paper profits’ and corporate taxation – disconnects;</a:t>
            </a:r>
          </a:p>
          <a:p>
            <a:pPr lvl="1"/>
            <a:r>
              <a:rPr lang="en-US" sz="1600" dirty="0" smtClean="0"/>
              <a:t>Globalization; mobility and elasticity of corporate tax base – ‘race to the bottom’;</a:t>
            </a:r>
          </a:p>
          <a:p>
            <a:pPr lvl="1"/>
            <a:r>
              <a:rPr lang="en-US" sz="1600" dirty="0" smtClean="0"/>
              <a:t>Base Erosion and Profit Shifting (‘BEPS’) issues;</a:t>
            </a:r>
          </a:p>
          <a:p>
            <a:pPr lvl="1"/>
            <a:r>
              <a:rPr lang="en-US" sz="1600" dirty="0" smtClean="0"/>
              <a:t>Public discontent;</a:t>
            </a:r>
            <a:endParaRPr lang="en-US" sz="1600" dirty="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1384974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a:t>1 – Setting </a:t>
            </a:r>
            <a:r>
              <a:rPr lang="en-US" sz="2800" b="1" dirty="0" smtClean="0"/>
              <a:t>the Scene (cont’d…)</a:t>
            </a:r>
            <a:endParaRPr lang="nl-NL" sz="2800" b="1" dirty="0"/>
          </a:p>
        </p:txBody>
      </p:sp>
      <p:sp>
        <p:nvSpPr>
          <p:cNvPr id="3" name="Content Placeholder 2"/>
          <p:cNvSpPr>
            <a:spLocks noGrp="1"/>
          </p:cNvSpPr>
          <p:nvPr>
            <p:ph idx="1"/>
          </p:nvPr>
        </p:nvSpPr>
        <p:spPr>
          <a:xfrm>
            <a:off x="683568" y="1412776"/>
            <a:ext cx="8460432" cy="4525963"/>
          </a:xfrm>
        </p:spPr>
        <p:txBody>
          <a:bodyPr>
            <a:noAutofit/>
          </a:bodyPr>
          <a:lstStyle/>
          <a:p>
            <a:r>
              <a:rPr lang="en-US" sz="2000" dirty="0"/>
              <a:t>Addressing matters: autonomy or efficiency</a:t>
            </a:r>
            <a:r>
              <a:rPr lang="en-US" sz="2000" dirty="0" smtClean="0"/>
              <a:t>?</a:t>
            </a:r>
          </a:p>
          <a:p>
            <a:endParaRPr lang="en-US" sz="400" dirty="0" smtClean="0"/>
          </a:p>
          <a:p>
            <a:r>
              <a:rPr lang="en-US" sz="2000" dirty="0" smtClean="0"/>
              <a:t>International corporate taxation, today’s paradigm:</a:t>
            </a:r>
          </a:p>
          <a:p>
            <a:pPr lvl="1"/>
            <a:r>
              <a:rPr lang="en-US" sz="1600" dirty="0" smtClean="0"/>
              <a:t>Country autonomy in corporate taxation;</a:t>
            </a:r>
          </a:p>
          <a:p>
            <a:pPr lvl="1"/>
            <a:r>
              <a:rPr lang="en-US" sz="1600" dirty="0" smtClean="0"/>
              <a:t>Corporate tax base assignment to investment jurisdictions;</a:t>
            </a:r>
          </a:p>
          <a:p>
            <a:pPr lvl="1"/>
            <a:r>
              <a:rPr lang="en-US" sz="1600" dirty="0" smtClean="0"/>
              <a:t>Effective tax differentials inevitably initiate competition and planning responses;</a:t>
            </a:r>
          </a:p>
          <a:p>
            <a:pPr lvl="1"/>
            <a:r>
              <a:rPr lang="en-US" sz="1600" dirty="0" smtClean="0"/>
              <a:t>Solution: international alignment of effective tax levels at origin and transparency?</a:t>
            </a:r>
          </a:p>
          <a:p>
            <a:pPr lvl="1"/>
            <a:r>
              <a:rPr lang="en-US" sz="1600" dirty="0" smtClean="0"/>
              <a:t>New problem: international coordination requires some form of autonomy transfers;</a:t>
            </a:r>
          </a:p>
          <a:p>
            <a:pPr lvl="1"/>
            <a:r>
              <a:rPr lang="en-US" sz="1600" dirty="0" smtClean="0"/>
              <a:t>Equilibrium </a:t>
            </a:r>
            <a:r>
              <a:rPr lang="en-US" sz="1600" dirty="0"/>
              <a:t>through competition </a:t>
            </a:r>
            <a:r>
              <a:rPr lang="en-US" sz="1600"/>
              <a:t>or </a:t>
            </a:r>
            <a:r>
              <a:rPr lang="en-US" sz="1600" smtClean="0"/>
              <a:t>equilibrium </a:t>
            </a:r>
            <a:r>
              <a:rPr lang="en-US" sz="1600" dirty="0"/>
              <a:t>through coordination</a:t>
            </a:r>
            <a:r>
              <a:rPr lang="en-US" sz="1600" dirty="0" smtClean="0"/>
              <a:t>?</a:t>
            </a:r>
          </a:p>
          <a:p>
            <a:r>
              <a:rPr lang="en-US" sz="2000" dirty="0" smtClean="0"/>
              <a:t>Political question; which way to go?</a:t>
            </a:r>
          </a:p>
          <a:p>
            <a:pPr lvl="1"/>
            <a:r>
              <a:rPr lang="en-US" sz="1600" dirty="0" smtClean="0"/>
              <a:t>Coordination: giving up country autonomy in corporate taxation;</a:t>
            </a:r>
          </a:p>
          <a:p>
            <a:pPr lvl="1"/>
            <a:r>
              <a:rPr lang="en-US" sz="1600" dirty="0" smtClean="0"/>
              <a:t>Maintaining autonomy: acceptation of tax competition </a:t>
            </a:r>
            <a:r>
              <a:rPr lang="en-US" sz="1600" dirty="0"/>
              <a:t>and </a:t>
            </a:r>
            <a:r>
              <a:rPr lang="en-US" sz="1600" dirty="0" smtClean="0"/>
              <a:t>planning responses;</a:t>
            </a:r>
            <a:endParaRPr lang="en-US" sz="1600" dirty="0"/>
          </a:p>
          <a:p>
            <a:pPr lvl="1"/>
            <a:r>
              <a:rPr lang="en-US" sz="1600" dirty="0" smtClean="0"/>
              <a:t>Level </a:t>
            </a:r>
            <a:r>
              <a:rPr lang="en-US" sz="1600" dirty="0"/>
              <a:t>playing </a:t>
            </a:r>
            <a:r>
              <a:rPr lang="en-US" sz="1600" dirty="0" smtClean="0"/>
              <a:t>fields; </a:t>
            </a:r>
            <a:r>
              <a:rPr lang="en-US" sz="1600" dirty="0"/>
              <a:t>EU-wide </a:t>
            </a:r>
            <a:r>
              <a:rPr lang="en-US" sz="1600" dirty="0" smtClean="0"/>
              <a:t>approach or MS perspectives?</a:t>
            </a:r>
            <a:endParaRPr lang="en-US" sz="1600" dirty="0"/>
          </a:p>
          <a:p>
            <a:pPr lvl="1"/>
            <a:r>
              <a:rPr lang="en-US" sz="1600" dirty="0" smtClean="0"/>
              <a:t>Going out of the box; </a:t>
            </a:r>
          </a:p>
          <a:p>
            <a:pPr lvl="2"/>
            <a:r>
              <a:rPr lang="en-US" sz="1600" dirty="0" smtClean="0"/>
              <a:t>Unitary Taxation </a:t>
            </a:r>
            <a:r>
              <a:rPr lang="en-US" sz="1600" dirty="0"/>
              <a:t>– CCCTB</a:t>
            </a:r>
            <a:r>
              <a:rPr lang="en-US" sz="1600" dirty="0" smtClean="0"/>
              <a:t>;</a:t>
            </a:r>
          </a:p>
          <a:p>
            <a:pPr lvl="2"/>
            <a:r>
              <a:rPr lang="en-US" sz="1600" dirty="0" smtClean="0"/>
              <a:t>Inelastic and economically efficient business taxation;</a:t>
            </a:r>
          </a:p>
          <a:p>
            <a:pPr lvl="2"/>
            <a:r>
              <a:rPr lang="en-US" sz="1600" dirty="0" smtClean="0"/>
              <a:t>Technically feasible?</a:t>
            </a:r>
            <a:endParaRPr lang="nl-NL" sz="1600" dirty="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360354214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smtClean="0"/>
              <a:t>2 – Some Points of Discussion</a:t>
            </a:r>
            <a:endParaRPr lang="nl-NL" sz="2800" b="1" dirty="0"/>
          </a:p>
        </p:txBody>
      </p:sp>
      <p:sp>
        <p:nvSpPr>
          <p:cNvPr id="3" name="Content Placeholder 2"/>
          <p:cNvSpPr>
            <a:spLocks noGrp="1"/>
          </p:cNvSpPr>
          <p:nvPr>
            <p:ph idx="1"/>
          </p:nvPr>
        </p:nvSpPr>
        <p:spPr>
          <a:xfrm>
            <a:off x="683568" y="1700808"/>
            <a:ext cx="8229600" cy="4525963"/>
          </a:xfrm>
        </p:spPr>
        <p:txBody>
          <a:bodyPr>
            <a:noAutofit/>
          </a:bodyPr>
          <a:lstStyle/>
          <a:p>
            <a:pPr marL="457200" indent="-457200">
              <a:buFont typeface="+mj-lt"/>
              <a:buAutoNum type="arabicPeriod"/>
            </a:pPr>
            <a:r>
              <a:rPr lang="en-US" sz="1900" dirty="0" smtClean="0"/>
              <a:t>“How </a:t>
            </a:r>
            <a:r>
              <a:rPr lang="en-US" sz="1900" dirty="0"/>
              <a:t>to strike the right balance between EU jurisdictions’ freedom to design their tax systems and guaranteeing a fair taxation of profit in the Single </a:t>
            </a:r>
            <a:r>
              <a:rPr lang="en-US" sz="1900" dirty="0" smtClean="0"/>
              <a:t>Market?”</a:t>
            </a:r>
          </a:p>
          <a:p>
            <a:pPr>
              <a:buFont typeface="+mj-lt"/>
              <a:buAutoNum type="arabicPeriod"/>
            </a:pPr>
            <a:endParaRPr lang="en-US" sz="200" dirty="0" smtClean="0"/>
          </a:p>
          <a:p>
            <a:pPr marL="457200" indent="-457200">
              <a:buFont typeface="+mj-lt"/>
              <a:buAutoNum type="arabicPeriod"/>
            </a:pPr>
            <a:r>
              <a:rPr lang="en-US" sz="1900" dirty="0" smtClean="0"/>
              <a:t>“How </a:t>
            </a:r>
            <a:r>
              <a:rPr lang="en-US" sz="1900" dirty="0"/>
              <a:t>could fairer tax competition in the EU be instrumental for investment and growth in the Single Market?”</a:t>
            </a:r>
            <a:endParaRPr lang="en-US" sz="1900" dirty="0" smtClean="0"/>
          </a:p>
          <a:p>
            <a:pPr>
              <a:buFont typeface="+mj-lt"/>
              <a:buAutoNum type="arabicPeriod"/>
            </a:pPr>
            <a:endParaRPr lang="en-US" sz="200" dirty="0" smtClean="0"/>
          </a:p>
          <a:p>
            <a:pPr marL="457200" indent="-457200">
              <a:buFont typeface="+mj-lt"/>
              <a:buAutoNum type="arabicPeriod"/>
            </a:pPr>
            <a:r>
              <a:rPr lang="en-US" sz="1900" dirty="0" smtClean="0"/>
              <a:t>“</a:t>
            </a:r>
            <a:r>
              <a:rPr lang="en-GB" sz="1900" dirty="0"/>
              <a:t>While the Treaty explicitly excludes tax harmonisation, which further institutional room for manoeuvre remains for improvement of tax competition and coordination, while guaranteeing the free movement of capital and freedom of establishment in the Single Market</a:t>
            </a:r>
            <a:r>
              <a:rPr lang="en-US" sz="1900" dirty="0" smtClean="0"/>
              <a:t>?”</a:t>
            </a:r>
          </a:p>
          <a:p>
            <a:pPr>
              <a:buFont typeface="+mj-lt"/>
              <a:buAutoNum type="arabicPeriod"/>
            </a:pPr>
            <a:endParaRPr lang="en-US" sz="200" dirty="0" smtClean="0"/>
          </a:p>
          <a:p>
            <a:pPr marL="457200" indent="-457200">
              <a:buFont typeface="+mj-lt"/>
              <a:buAutoNum type="arabicPeriod"/>
            </a:pPr>
            <a:r>
              <a:rPr lang="en-US" sz="1900" dirty="0" smtClean="0"/>
              <a:t>“Which </a:t>
            </a:r>
            <a:r>
              <a:rPr lang="en-US" sz="1900" dirty="0"/>
              <a:t>steps should European and global policy-makers take to reach a wider </a:t>
            </a:r>
            <a:r>
              <a:rPr lang="en-US" sz="1900" i="1" dirty="0"/>
              <a:t>“level playing field” </a:t>
            </a:r>
            <a:r>
              <a:rPr lang="en-US" sz="1900" dirty="0"/>
              <a:t>and prevent further profit shifting</a:t>
            </a:r>
            <a:r>
              <a:rPr lang="en-US" sz="1900" dirty="0" smtClean="0"/>
              <a:t>”?</a:t>
            </a:r>
          </a:p>
          <a:p>
            <a:pPr>
              <a:buFont typeface="+mj-lt"/>
              <a:buAutoNum type="arabicPeriod"/>
            </a:pPr>
            <a:endParaRPr lang="en-US" sz="200" dirty="0" smtClean="0"/>
          </a:p>
          <a:p>
            <a:pPr marL="457200" indent="-457200">
              <a:buFont typeface="+mj-lt"/>
              <a:buAutoNum type="arabicPeriod"/>
            </a:pPr>
            <a:r>
              <a:rPr lang="en-US" sz="1900" dirty="0" smtClean="0"/>
              <a:t>“How </a:t>
            </a:r>
            <a:r>
              <a:rPr lang="en-US" sz="1900" dirty="0"/>
              <a:t>to guarantee a more homogenous implementation at national level of tax legislation agreed at EU and global </a:t>
            </a:r>
            <a:r>
              <a:rPr lang="en-US" sz="1900" dirty="0" smtClean="0"/>
              <a:t>level?”</a:t>
            </a:r>
            <a:endParaRPr lang="nl-NL" sz="1900" dirty="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227095285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a:t>2 – Some </a:t>
            </a:r>
            <a:r>
              <a:rPr lang="en-US" sz="2800" b="1" dirty="0" smtClean="0"/>
              <a:t>Points of Discussion (cont’d…)</a:t>
            </a:r>
            <a:endParaRPr lang="nl-NL" sz="2800" b="1" dirty="0"/>
          </a:p>
        </p:txBody>
      </p:sp>
      <p:sp>
        <p:nvSpPr>
          <p:cNvPr id="3" name="Content Placeholder 2"/>
          <p:cNvSpPr>
            <a:spLocks noGrp="1"/>
          </p:cNvSpPr>
          <p:nvPr>
            <p:ph idx="1"/>
          </p:nvPr>
        </p:nvSpPr>
        <p:spPr>
          <a:xfrm>
            <a:off x="683568" y="1495325"/>
            <a:ext cx="8229600" cy="4813995"/>
          </a:xfrm>
        </p:spPr>
        <p:txBody>
          <a:bodyPr>
            <a:normAutofit fontScale="92500" lnSpcReduction="20000"/>
          </a:bodyPr>
          <a:lstStyle/>
          <a:p>
            <a:pPr marL="457200" indent="-457200">
              <a:buFont typeface="+mj-lt"/>
              <a:buAutoNum type="arabicPeriod"/>
            </a:pPr>
            <a:r>
              <a:rPr lang="en-US" sz="2000" i="1" dirty="0" smtClean="0"/>
              <a:t>“How </a:t>
            </a:r>
            <a:r>
              <a:rPr lang="en-US" sz="2000" i="1" dirty="0"/>
              <a:t>to strike the right balance between EU jurisdictions’ freedom to design their tax systems and guaranteeing a fair taxation of profit in the Single </a:t>
            </a:r>
            <a:r>
              <a:rPr lang="en-US" sz="2000" i="1" dirty="0" smtClean="0"/>
              <a:t>Market?”</a:t>
            </a:r>
          </a:p>
          <a:p>
            <a:endParaRPr lang="en-US" sz="400" dirty="0" smtClean="0"/>
          </a:p>
          <a:p>
            <a:r>
              <a:rPr lang="en-US" sz="2200" dirty="0" smtClean="0"/>
              <a:t>Autonomy or efficiency?</a:t>
            </a:r>
          </a:p>
          <a:p>
            <a:r>
              <a:rPr lang="en-US" sz="2200" dirty="0" smtClean="0"/>
              <a:t>Autonomy;</a:t>
            </a:r>
          </a:p>
          <a:p>
            <a:pPr lvl="1"/>
            <a:r>
              <a:rPr lang="en-US" sz="1900" dirty="0" smtClean="0"/>
              <a:t>Multiple country induced market distortions (mismatches / disparities);</a:t>
            </a:r>
          </a:p>
          <a:p>
            <a:pPr lvl="1"/>
            <a:r>
              <a:rPr lang="en-US" sz="1900" dirty="0" smtClean="0"/>
              <a:t>Country tax competition effects;</a:t>
            </a:r>
          </a:p>
          <a:p>
            <a:pPr lvl="1"/>
            <a:r>
              <a:rPr lang="en-US" sz="1900" dirty="0" smtClean="0"/>
              <a:t>MNE tax optimization responses;</a:t>
            </a:r>
          </a:p>
          <a:p>
            <a:pPr lvl="1"/>
            <a:r>
              <a:rPr lang="en-US" sz="1900" dirty="0" smtClean="0"/>
              <a:t>‘Race to the bottom’; </a:t>
            </a:r>
          </a:p>
          <a:p>
            <a:pPr lvl="1"/>
            <a:r>
              <a:rPr lang="en-US" sz="1900" dirty="0" smtClean="0"/>
              <a:t>‘BEPS’;</a:t>
            </a:r>
          </a:p>
          <a:p>
            <a:pPr lvl="1"/>
            <a:r>
              <a:rPr lang="en-US" sz="1900" dirty="0"/>
              <a:t>Level playing field – single MS </a:t>
            </a:r>
            <a:r>
              <a:rPr lang="en-US" sz="1900" dirty="0" smtClean="0"/>
              <a:t>perspective;</a:t>
            </a:r>
          </a:p>
          <a:p>
            <a:r>
              <a:rPr lang="en-US" sz="2200" dirty="0" smtClean="0"/>
              <a:t>Efficiency;</a:t>
            </a:r>
          </a:p>
          <a:p>
            <a:pPr lvl="1"/>
            <a:r>
              <a:rPr lang="en-US" sz="1900" dirty="0" smtClean="0"/>
              <a:t>Coherence, substance, transparency (G20/OECD);</a:t>
            </a:r>
          </a:p>
          <a:p>
            <a:pPr lvl="1"/>
            <a:r>
              <a:rPr lang="en-US" sz="1900" dirty="0" smtClean="0"/>
              <a:t>And minimum effective taxation? (EU);</a:t>
            </a:r>
          </a:p>
          <a:p>
            <a:pPr lvl="1"/>
            <a:r>
              <a:rPr lang="en-US" sz="1900" dirty="0" smtClean="0"/>
              <a:t>Autonomy transfers;</a:t>
            </a:r>
          </a:p>
          <a:p>
            <a:pPr lvl="1"/>
            <a:r>
              <a:rPr lang="en-US" sz="1900" dirty="0" smtClean="0"/>
              <a:t>Level </a:t>
            </a:r>
            <a:r>
              <a:rPr lang="en-US" sz="1900" dirty="0"/>
              <a:t>playing field – EU-wide </a:t>
            </a:r>
            <a:r>
              <a:rPr lang="en-US" sz="1900" dirty="0" smtClean="0"/>
              <a:t>perspective;</a:t>
            </a:r>
          </a:p>
          <a:p>
            <a:pPr lvl="1"/>
            <a:r>
              <a:rPr lang="en-US" sz="1900" dirty="0" smtClean="0"/>
              <a:t>EU-ROW;</a:t>
            </a:r>
            <a:endParaRPr lang="en-US" sz="1900" dirty="0"/>
          </a:p>
          <a:p>
            <a:pPr lvl="1"/>
            <a:endParaRPr lang="en-US" sz="1600" dirty="0" smtClean="0"/>
          </a:p>
          <a:p>
            <a:pPr lvl="1"/>
            <a:endParaRPr lang="en-US" sz="1600" dirty="0" smtClean="0"/>
          </a:p>
          <a:p>
            <a:pPr lvl="1"/>
            <a:endParaRPr lang="en-US" sz="1600" dirty="0" smtClean="0"/>
          </a:p>
          <a:p>
            <a:endParaRPr lang="en-US" sz="2000" dirty="0" smtClean="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28012991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a:t>2 – Some </a:t>
            </a:r>
            <a:r>
              <a:rPr lang="en-US" sz="2800" b="1" dirty="0" smtClean="0"/>
              <a:t>Points of Discussion (cont’d…)</a:t>
            </a:r>
            <a:endParaRPr lang="nl-NL" sz="2800" b="1" dirty="0"/>
          </a:p>
        </p:txBody>
      </p:sp>
      <p:sp>
        <p:nvSpPr>
          <p:cNvPr id="3" name="Content Placeholder 2"/>
          <p:cNvSpPr>
            <a:spLocks noGrp="1"/>
          </p:cNvSpPr>
          <p:nvPr>
            <p:ph idx="1"/>
          </p:nvPr>
        </p:nvSpPr>
        <p:spPr>
          <a:xfrm>
            <a:off x="683568" y="1700808"/>
            <a:ext cx="8229600" cy="4525963"/>
          </a:xfrm>
        </p:spPr>
        <p:txBody>
          <a:bodyPr>
            <a:normAutofit/>
          </a:bodyPr>
          <a:lstStyle/>
          <a:p>
            <a:pPr marL="457200" indent="-457200">
              <a:buFont typeface="+mj-lt"/>
              <a:buAutoNum type="arabicPeriod" startAt="2"/>
            </a:pPr>
            <a:r>
              <a:rPr lang="en-US" sz="2000" i="1" dirty="0" smtClean="0"/>
              <a:t>“How </a:t>
            </a:r>
            <a:r>
              <a:rPr lang="en-US" sz="2000" i="1" dirty="0"/>
              <a:t>could fairer tax competition in the EU be instrumental for investment and growth in the Single Market</a:t>
            </a:r>
            <a:r>
              <a:rPr lang="en-US" sz="2000" i="1" dirty="0" smtClean="0"/>
              <a:t>?”</a:t>
            </a:r>
          </a:p>
          <a:p>
            <a:endParaRPr lang="en-US" sz="400" dirty="0" smtClean="0"/>
          </a:p>
          <a:p>
            <a:r>
              <a:rPr lang="en-US" sz="2000" dirty="0" smtClean="0"/>
              <a:t>Tax competition; fair competition v harmful competition;</a:t>
            </a:r>
          </a:p>
          <a:p>
            <a:r>
              <a:rPr lang="en-US" sz="2000" dirty="0" smtClean="0"/>
              <a:t>Level playing fields; MS perspective v </a:t>
            </a:r>
            <a:r>
              <a:rPr lang="en-US" sz="2000" dirty="0"/>
              <a:t>EU wide </a:t>
            </a:r>
            <a:r>
              <a:rPr lang="en-US" sz="2000" dirty="0" smtClean="0"/>
              <a:t>perspective;</a:t>
            </a:r>
          </a:p>
          <a:p>
            <a:r>
              <a:rPr lang="en-US" sz="2000" dirty="0" smtClean="0"/>
              <a:t>Addressing matters in current international tax framework;</a:t>
            </a:r>
          </a:p>
          <a:p>
            <a:pPr lvl="1"/>
            <a:r>
              <a:rPr lang="en-US" sz="1800" dirty="0" smtClean="0"/>
              <a:t>‘Race to bottom’; at level of single MS level or at level EU as a whole?</a:t>
            </a:r>
          </a:p>
          <a:p>
            <a:r>
              <a:rPr lang="en-US" sz="2000" dirty="0" smtClean="0"/>
              <a:t>Addressing matters under alternative tax framework;</a:t>
            </a:r>
          </a:p>
          <a:p>
            <a:pPr lvl="1"/>
            <a:r>
              <a:rPr lang="en-US" sz="1800" dirty="0" smtClean="0"/>
              <a:t>Unitary taxation; </a:t>
            </a:r>
          </a:p>
          <a:p>
            <a:pPr lvl="1"/>
            <a:r>
              <a:rPr lang="en-US" sz="1800" dirty="0"/>
              <a:t>R</a:t>
            </a:r>
            <a:r>
              <a:rPr lang="en-US" sz="1800" dirty="0" smtClean="0"/>
              <a:t>ent taxation;</a:t>
            </a:r>
          </a:p>
          <a:p>
            <a:pPr lvl="1"/>
            <a:r>
              <a:rPr lang="en-US" sz="1800" dirty="0"/>
              <a:t>Destination </a:t>
            </a:r>
            <a:r>
              <a:rPr lang="en-US" sz="1800" dirty="0" smtClean="0"/>
              <a:t>based;</a:t>
            </a:r>
          </a:p>
          <a:p>
            <a:endParaRPr lang="en-US" sz="2000" dirty="0" smtClean="0"/>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80199923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476672"/>
            <a:ext cx="8229600" cy="1143000"/>
          </a:xfrm>
        </p:spPr>
        <p:txBody>
          <a:bodyPr>
            <a:normAutofit/>
          </a:bodyPr>
          <a:lstStyle/>
          <a:p>
            <a:pPr algn="l"/>
            <a:r>
              <a:rPr lang="en-US" sz="2800" b="1" dirty="0"/>
              <a:t>2 – Some </a:t>
            </a:r>
            <a:r>
              <a:rPr lang="en-US" sz="2800" b="1" dirty="0" smtClean="0"/>
              <a:t>Points of Discussion (cont’d…)</a:t>
            </a:r>
            <a:endParaRPr lang="nl-NL" sz="2800" b="1" dirty="0"/>
          </a:p>
        </p:txBody>
      </p:sp>
      <p:sp>
        <p:nvSpPr>
          <p:cNvPr id="3" name="Content Placeholder 2"/>
          <p:cNvSpPr>
            <a:spLocks noGrp="1"/>
          </p:cNvSpPr>
          <p:nvPr>
            <p:ph idx="1"/>
          </p:nvPr>
        </p:nvSpPr>
        <p:spPr>
          <a:xfrm>
            <a:off x="683568" y="1412776"/>
            <a:ext cx="8460432" cy="5040560"/>
          </a:xfrm>
        </p:spPr>
        <p:txBody>
          <a:bodyPr>
            <a:noAutofit/>
          </a:bodyPr>
          <a:lstStyle/>
          <a:p>
            <a:pPr>
              <a:buFont typeface="+mj-lt"/>
              <a:buAutoNum type="arabicPeriod" startAt="3"/>
            </a:pPr>
            <a:r>
              <a:rPr lang="en-US" sz="1800" i="1" dirty="0" smtClean="0"/>
              <a:t>“</a:t>
            </a:r>
            <a:r>
              <a:rPr lang="en-GB" sz="1800" i="1" dirty="0" smtClean="0"/>
              <a:t>While the Treaty explicitly excludes tax harmonisation, which further institutional room for manoeuvre remains for improvement of tax competition and coordination, while guaranteeing the free movement of capital and freedom of establishment in the Single Market</a:t>
            </a:r>
            <a:r>
              <a:rPr lang="en-US" sz="1800" i="1" dirty="0" smtClean="0"/>
              <a:t>?”</a:t>
            </a:r>
          </a:p>
          <a:p>
            <a:endParaRPr lang="en-US" sz="400" dirty="0" smtClean="0"/>
          </a:p>
          <a:p>
            <a:r>
              <a:rPr lang="en-US" sz="1800" dirty="0" smtClean="0"/>
              <a:t>Delineating EU law:</a:t>
            </a:r>
          </a:p>
          <a:p>
            <a:r>
              <a:rPr lang="en-US" sz="1800" dirty="0" smtClean="0"/>
              <a:t>Single country induced market distortions;</a:t>
            </a:r>
          </a:p>
          <a:p>
            <a:pPr lvl="1"/>
            <a:r>
              <a:rPr lang="en-US" sz="1600" dirty="0" smtClean="0"/>
              <a:t>Seeking internal consistency at single MS level (equality: domestic / cross-border);</a:t>
            </a:r>
          </a:p>
          <a:p>
            <a:pPr lvl="1"/>
            <a:r>
              <a:rPr lang="en-US" sz="1600" dirty="0" smtClean="0"/>
              <a:t>Treaty Freedoms (discriminations / restrictions);</a:t>
            </a:r>
          </a:p>
          <a:p>
            <a:pPr lvl="1"/>
            <a:r>
              <a:rPr lang="en-US" sz="1600" dirty="0"/>
              <a:t>State </a:t>
            </a:r>
            <a:r>
              <a:rPr lang="en-US" sz="1600" dirty="0" smtClean="0"/>
              <a:t>aid </a:t>
            </a:r>
            <a:r>
              <a:rPr lang="en-US" sz="1600" dirty="0"/>
              <a:t>and harmful tax competition; </a:t>
            </a:r>
            <a:r>
              <a:rPr lang="en-US" sz="1600" dirty="0" smtClean="0"/>
              <a:t>‘R&amp;D carve out’ </a:t>
            </a:r>
            <a:r>
              <a:rPr lang="en-US" sz="1600" dirty="0"/>
              <a:t>(“nexus approach</a:t>
            </a:r>
            <a:r>
              <a:rPr lang="en-US" sz="1600" dirty="0" smtClean="0"/>
              <a:t>”);</a:t>
            </a:r>
          </a:p>
          <a:p>
            <a:pPr lvl="1"/>
            <a:r>
              <a:rPr lang="en-US" sz="1600" dirty="0" smtClean="0"/>
              <a:t>Autonomy at MS level;</a:t>
            </a:r>
          </a:p>
          <a:p>
            <a:r>
              <a:rPr lang="en-US" sz="1800" dirty="0" smtClean="0"/>
              <a:t>Multiple country induced market distortions;</a:t>
            </a:r>
          </a:p>
          <a:p>
            <a:pPr lvl="1"/>
            <a:r>
              <a:rPr lang="en-US" sz="1600" dirty="0" smtClean="0"/>
              <a:t>Seeking internal consistency at EU wide level (resolving </a:t>
            </a:r>
            <a:r>
              <a:rPr lang="en-US" sz="1600" dirty="0"/>
              <a:t>mismatches / disparities</a:t>
            </a:r>
            <a:r>
              <a:rPr lang="en-US" sz="1600" dirty="0" smtClean="0"/>
              <a:t>);</a:t>
            </a:r>
          </a:p>
          <a:p>
            <a:pPr lvl="1"/>
            <a:r>
              <a:rPr lang="en-US" sz="1600" dirty="0" smtClean="0"/>
              <a:t>Seeking external consistency at single MS level;</a:t>
            </a:r>
            <a:endParaRPr lang="en-US" sz="1600" dirty="0"/>
          </a:p>
          <a:p>
            <a:pPr lvl="1"/>
            <a:r>
              <a:rPr lang="en-US" sz="1600" dirty="0" smtClean="0"/>
              <a:t>Approximation of laws (coordination / coherence, transparency, minimum effective taxation);</a:t>
            </a:r>
          </a:p>
          <a:p>
            <a:pPr lvl="1"/>
            <a:r>
              <a:rPr lang="en-US" sz="1600" dirty="0" smtClean="0"/>
              <a:t>Autonomy transfers from MS to EU;</a:t>
            </a:r>
          </a:p>
        </p:txBody>
      </p:sp>
      <p:sp>
        <p:nvSpPr>
          <p:cNvPr id="5" name="Footer Placeholder 4"/>
          <p:cNvSpPr txBox="1">
            <a:spLocks/>
          </p:cNvSpPr>
          <p:nvPr/>
        </p:nvSpPr>
        <p:spPr>
          <a:xfrm>
            <a:off x="0" y="6356986"/>
            <a:ext cx="2895600" cy="363854"/>
          </a:xfrm>
          <a:prstGeom prst="rect">
            <a:avLst/>
          </a:prstGeom>
        </p:spPr>
        <p:txBody>
          <a:bodyPr vert="horz"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nl-NL" sz="1200" b="0" i="0" u="none" strike="noStrike" kern="1200" cap="none" spc="0" normalizeH="0" baseline="0" noProof="0" dirty="0" smtClean="0">
                <a:ln>
                  <a:noFill/>
                </a:ln>
                <a:solidFill>
                  <a:schemeClr val="tx1">
                    <a:tint val="75000"/>
                  </a:schemeClr>
                </a:solidFill>
                <a:effectLst/>
                <a:uLnTx/>
                <a:uFillTx/>
                <a:latin typeface="+mn-lt"/>
                <a:ea typeface="+mn-ea"/>
                <a:cs typeface="+mn-cs"/>
              </a:rPr>
              <a:t>Maarten de Wilde </a:t>
            </a:r>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extLst>
      <p:ext uri="{BB962C8B-B14F-4D97-AF65-F5344CB8AC3E}">
        <p14:creationId xmlns:p14="http://schemas.microsoft.com/office/powerpoint/2010/main" xmlns="" val="2014480051"/>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Osaka"/>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ea typeface="ＭＳ Ｐゴシック" pitchFamily="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Blank Presentation">
      <a:majorFont>
        <a:latin typeface="Arial"/>
        <a:ea typeface="Osaka"/>
        <a:cs typeface=""/>
      </a:majorFont>
      <a:minorFont>
        <a:latin typeface="Arial"/>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ea typeface="ＭＳ Ｐゴシック" pitchFamily="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25000" smtClean="0">
            <a:ln>
              <a:noFill/>
            </a:ln>
            <a:solidFill>
              <a:schemeClr val="tx1"/>
            </a:solidFill>
            <a:effectLst/>
            <a:latin typeface="Arial" charset="0"/>
            <a:ea typeface="ＭＳ Ｐゴシック" pitchFamily="1" charset="-128"/>
          </a:defRPr>
        </a:defPPr>
      </a:lstStyle>
    </a:lnDef>
  </a:objectDefaults>
  <a:extraClrSchemeLst>
    <a:extraClrScheme>
      <a:clrScheme name="1_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FRG_NL_basispresentatie</Template>
  <TotalTime>486</TotalTime>
  <Words>1241</Words>
  <Application>Microsoft Office PowerPoint</Application>
  <PresentationFormat>Affichage à l'écran (4:3)</PresentationFormat>
  <Paragraphs>187</Paragraphs>
  <Slides>13</Slides>
  <Notes>13</Notes>
  <HiddenSlides>0</HiddenSlides>
  <MMClips>0</MMClips>
  <ScaleCrop>false</ScaleCrop>
  <HeadingPairs>
    <vt:vector size="4" baseType="variant">
      <vt:variant>
        <vt:lpstr>Thème</vt:lpstr>
      </vt:variant>
      <vt:variant>
        <vt:i4>2</vt:i4>
      </vt:variant>
      <vt:variant>
        <vt:lpstr>Titres des diapositives</vt:lpstr>
      </vt:variant>
      <vt:variant>
        <vt:i4>13</vt:i4>
      </vt:variant>
    </vt:vector>
  </HeadingPairs>
  <TitlesOfParts>
    <vt:vector size="15" baseType="lpstr">
      <vt:lpstr>Blank Presentation</vt:lpstr>
      <vt:lpstr>1_Blank Presentation</vt:lpstr>
      <vt:lpstr>Diapositive 1</vt:lpstr>
      <vt:lpstr>0 – Introduction</vt:lpstr>
      <vt:lpstr>1 – Taxing Multinationals; Setting the Scene</vt:lpstr>
      <vt:lpstr>1 – Setting the Scene (cont’d…)</vt:lpstr>
      <vt:lpstr>1 – Setting the Scene (cont’d…)</vt:lpstr>
      <vt:lpstr>2 – Some Points of Discussion</vt:lpstr>
      <vt:lpstr>2 – Some Points of Discussion (cont’d…)</vt:lpstr>
      <vt:lpstr>2 – Some Points of Discussion (cont’d…)</vt:lpstr>
      <vt:lpstr>2 – Some Points of Discussion (cont’d…)</vt:lpstr>
      <vt:lpstr>2 – Some Points of Discussion (cont’d…)</vt:lpstr>
      <vt:lpstr>2 – Some Points of Discussion (cont’d…)</vt:lpstr>
      <vt:lpstr>3 – Some final remarks</vt:lpstr>
      <vt:lpstr>4 – Wrap up</vt:lpstr>
    </vt:vector>
  </TitlesOfParts>
  <Company>Erasmus Universiteit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M.L. Schippers</dc:creator>
  <cp:lastModifiedBy>CHD</cp:lastModifiedBy>
  <cp:revision>181</cp:revision>
  <dcterms:created xsi:type="dcterms:W3CDTF">2014-09-19T11:56:09Z</dcterms:created>
  <dcterms:modified xsi:type="dcterms:W3CDTF">2015-11-11T13:07:17Z</dcterms:modified>
</cp:coreProperties>
</file>