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72" r:id="rId3"/>
    <p:sldId id="273" r:id="rId4"/>
    <p:sldId id="287" r:id="rId5"/>
    <p:sldId id="288" r:id="rId6"/>
    <p:sldId id="290" r:id="rId7"/>
    <p:sldId id="292" r:id="rId8"/>
    <p:sldId id="293" r:id="rId9"/>
    <p:sldId id="263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81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/>
        </p:nvSpPr>
        <p:spPr bwMode="ltGray">
          <a:xfrm>
            <a:off x="0" y="1730923"/>
            <a:ext cx="9144000" cy="51270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36" tIns="41468" rIns="82936" bIns="41468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489600" y="1959510"/>
            <a:ext cx="5617440" cy="1371523"/>
          </a:xfrm>
        </p:spPr>
        <p:txBody>
          <a:bodyPr/>
          <a:lstStyle>
            <a:lvl1pPr>
              <a:defRPr sz="3100" cap="all" spc="54" baseline="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cxnSp>
        <p:nvCxnSpPr>
          <p:cNvPr id="8" name="Gerade Verbindung 7"/>
          <p:cNvCxnSpPr/>
          <p:nvPr/>
        </p:nvCxnSpPr>
        <p:spPr bwMode="gray">
          <a:xfrm>
            <a:off x="489600" y="3461655"/>
            <a:ext cx="5617440" cy="0"/>
          </a:xfrm>
          <a:prstGeom prst="line">
            <a:avLst/>
          </a:prstGeom>
          <a:ln w="539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826" y="235257"/>
            <a:ext cx="1363429" cy="975197"/>
          </a:xfrm>
          <a:prstGeom prst="rect">
            <a:avLst/>
          </a:prstGeom>
        </p:spPr>
      </p:pic>
      <p:pic>
        <p:nvPicPr>
          <p:cNvPr id="12" name="Bild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227" y="1434961"/>
            <a:ext cx="2016946" cy="258726"/>
          </a:xfrm>
          <a:prstGeom prst="rect">
            <a:avLst/>
          </a:prstGeom>
        </p:spPr>
      </p:pic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 bwMode="gray">
          <a:xfrm>
            <a:off x="489600" y="3617621"/>
            <a:ext cx="5617440" cy="2880979"/>
          </a:xfrm>
        </p:spPr>
        <p:txBody>
          <a:bodyPr vert="horz" lIns="0" tIns="0" rIns="0" bIns="0" rtlCol="0">
            <a:noAutofit/>
          </a:bodyPr>
          <a:lstStyle>
            <a:lvl1pPr marL="243337" indent="-243337">
              <a:spcBef>
                <a:spcPts val="0"/>
              </a:spcBef>
              <a:buNone/>
              <a:defRPr lang="de-DE" dirty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de-DE" noProof="0" smtClean="0"/>
              <a:t>Formatvorlage des Untertitelmasters durch Klicken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689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zweispaltig mit Text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489601" y="1370736"/>
            <a:ext cx="2547438" cy="47673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3298308" y="5616906"/>
            <a:ext cx="5356091" cy="521169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500"/>
            </a:lvl1pPr>
            <a:lvl2pPr marL="485233" indent="0">
              <a:buFontTx/>
              <a:buNone/>
              <a:defRPr/>
            </a:lvl2pPr>
            <a:lvl3pPr marL="653698" indent="0">
              <a:buFontTx/>
              <a:buNone/>
              <a:defRPr/>
            </a:lvl3pPr>
            <a:lvl4pPr marL="1138931" indent="0">
              <a:buFontTx/>
              <a:buNone/>
              <a:defRPr/>
            </a:lvl4pPr>
            <a:lvl5pPr marL="1298756" indent="0">
              <a:buFontTx/>
              <a:buNone/>
              <a:defRPr/>
            </a:lvl5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1" name="Bildplatzhalter 9"/>
          <p:cNvSpPr>
            <a:spLocks noGrp="1"/>
          </p:cNvSpPr>
          <p:nvPr>
            <p:ph type="pic" sz="quarter" idx="14"/>
          </p:nvPr>
        </p:nvSpPr>
        <p:spPr>
          <a:xfrm>
            <a:off x="3298308" y="1435394"/>
            <a:ext cx="5356092" cy="4050891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lIns="81630" tIns="65304" rIns="81630" bIns="65304" anchor="ctr" anchorCtr="0"/>
          <a:lstStyle>
            <a:lvl1pPr marL="0" indent="0" algn="ctr">
              <a:buNone/>
              <a:defRPr sz="13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1936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799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Rechteck 1"/>
          <p:cNvSpPr/>
          <p:nvPr/>
        </p:nvSpPr>
        <p:spPr bwMode="gray">
          <a:xfrm>
            <a:off x="0" y="0"/>
            <a:ext cx="9144000" cy="1436969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36" tIns="41468" rIns="82936" bIns="414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674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89600" y="1143127"/>
            <a:ext cx="8164800" cy="1560432"/>
          </a:xfrm>
        </p:spPr>
        <p:txBody>
          <a:bodyPr anchor="ctr" anchorCtr="0"/>
          <a:lstStyle>
            <a:lvl1pPr marL="0" indent="0">
              <a:lnSpc>
                <a:spcPct val="95000"/>
              </a:lnSpc>
              <a:buNone/>
              <a:defRPr sz="3100" b="1" cap="all" spc="54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9600" y="2703560"/>
            <a:ext cx="8164800" cy="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489600" y="4735212"/>
            <a:ext cx="8164800" cy="1402863"/>
          </a:xfrm>
        </p:spPr>
        <p:txBody>
          <a:bodyPr/>
          <a:lstStyle>
            <a:lvl1pPr marL="0" indent="0">
              <a:buNone/>
              <a:defRPr sz="1500"/>
            </a:lvl1pPr>
            <a:lvl2pPr marL="485233" indent="0">
              <a:buNone/>
              <a:defRPr sz="1500"/>
            </a:lvl2pPr>
            <a:lvl3pPr marL="653698" indent="0">
              <a:buNone/>
              <a:defRPr sz="1500"/>
            </a:lvl3pPr>
            <a:lvl4pPr marL="1138931" indent="0">
              <a:buNone/>
              <a:defRPr sz="1500"/>
            </a:lvl4pPr>
            <a:lvl5pPr marL="1298756" indent="0">
              <a:buNone/>
              <a:defRPr sz="1500"/>
            </a:lvl5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305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06041" indent="-406041">
              <a:spcBef>
                <a:spcPts val="998"/>
              </a:spcBef>
              <a:buFont typeface="+mj-lt"/>
              <a:buAutoNum type="arabicPeriod"/>
              <a:defRPr/>
            </a:lvl1pPr>
            <a:lvl2pPr marL="728570" indent="-322529">
              <a:spcBef>
                <a:spcPts val="0"/>
              </a:spcBef>
              <a:buFont typeface="+mj-lt"/>
              <a:buAutoNum type="alphaLcPeriod"/>
              <a:tabLst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12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89600" y="1143127"/>
            <a:ext cx="8164800" cy="1560432"/>
          </a:xfrm>
        </p:spPr>
        <p:txBody>
          <a:bodyPr anchor="ctr" anchorCtr="0"/>
          <a:lstStyle>
            <a:lvl1pPr marL="0" indent="0">
              <a:lnSpc>
                <a:spcPct val="95000"/>
              </a:lnSpc>
              <a:buNone/>
              <a:defRPr sz="3100" b="1" cap="all" spc="54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9600" y="2703560"/>
            <a:ext cx="8164800" cy="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55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98"/>
              </a:spcBef>
              <a:defRPr/>
            </a:lvl1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17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9600" y="1370736"/>
            <a:ext cx="3951361" cy="476734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03040" y="1370736"/>
            <a:ext cx="3951360" cy="476734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00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40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bildungen mit Quellenanga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  <p:cxnSp>
        <p:nvCxnSpPr>
          <p:cNvPr id="5" name="Gerade Verbindung 4"/>
          <p:cNvCxnSpPr/>
          <p:nvPr/>
        </p:nvCxnSpPr>
        <p:spPr>
          <a:xfrm>
            <a:off x="489600" y="5812838"/>
            <a:ext cx="816480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89600" y="5845494"/>
            <a:ext cx="8164800" cy="292582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9335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einspaltig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3298309" y="1370736"/>
            <a:ext cx="5356092" cy="47673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4"/>
          </p:nvPr>
        </p:nvSpPr>
        <p:spPr>
          <a:xfrm>
            <a:off x="489600" y="1435394"/>
            <a:ext cx="2547438" cy="2516091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lIns="81630" tIns="65304" rIns="81630" bIns="65304" anchor="ctr" anchorCtr="0"/>
          <a:lstStyle>
            <a:lvl1pPr marL="0" indent="0" algn="ctr">
              <a:buNone/>
              <a:defRPr sz="13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89600" y="4016796"/>
            <a:ext cx="2547438" cy="522485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500"/>
            </a:lvl1pPr>
            <a:lvl2pPr marL="485233" indent="0">
              <a:buFontTx/>
              <a:buNone/>
              <a:defRPr/>
            </a:lvl2pPr>
            <a:lvl3pPr marL="653698" indent="0">
              <a:buFontTx/>
              <a:buNone/>
              <a:defRPr/>
            </a:lvl3pPr>
            <a:lvl4pPr marL="1138931" indent="0">
              <a:buFontTx/>
              <a:buNone/>
              <a:defRPr/>
            </a:lvl4pPr>
            <a:lvl5pPr marL="1298756" indent="0">
              <a:buFontTx/>
              <a:buNone/>
              <a:defRPr/>
            </a:lvl5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7887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zweispaltig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1306125" y="6367978"/>
            <a:ext cx="1175715" cy="326553"/>
          </a:xfrm>
          <a:prstGeom prst="rect">
            <a:avLst/>
          </a:prstGeom>
        </p:spPr>
        <p:txBody>
          <a:bodyPr/>
          <a:lstStyle/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6106961" y="1370736"/>
            <a:ext cx="2547439" cy="47673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4"/>
          </p:nvPr>
        </p:nvSpPr>
        <p:spPr>
          <a:xfrm>
            <a:off x="489600" y="1435394"/>
            <a:ext cx="5356091" cy="2744678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lIns="81630" tIns="65304" rIns="81630" bIns="65304" anchor="ctr" anchorCtr="0"/>
          <a:lstStyle>
            <a:lvl1pPr marL="0" indent="0" algn="ctr">
              <a:buNone/>
              <a:defRPr sz="13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89600" y="4278038"/>
            <a:ext cx="2547438" cy="522485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500"/>
            </a:lvl1pPr>
            <a:lvl2pPr marL="485233" indent="0">
              <a:buFontTx/>
              <a:buNone/>
              <a:defRPr/>
            </a:lvl2pPr>
            <a:lvl3pPr marL="653698" indent="0">
              <a:buFontTx/>
              <a:buNone/>
              <a:defRPr/>
            </a:lvl3pPr>
            <a:lvl4pPr marL="1138931" indent="0">
              <a:buFontTx/>
              <a:buNone/>
              <a:defRPr/>
            </a:lvl4pPr>
            <a:lvl5pPr marL="1298756" indent="0">
              <a:buFontTx/>
              <a:buNone/>
              <a:defRPr/>
            </a:lvl5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5794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9600" y="196123"/>
            <a:ext cx="8164800" cy="86527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9601" y="1371715"/>
            <a:ext cx="6760417" cy="47663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37038" y="6367978"/>
            <a:ext cx="5192741" cy="32655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95097" y="6367978"/>
            <a:ext cx="359303" cy="32655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1CD5E-50C1-4E3B-B7B1-61BDFF555D6B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 Verbindung 8"/>
          <p:cNvCxnSpPr/>
          <p:nvPr/>
        </p:nvCxnSpPr>
        <p:spPr>
          <a:xfrm>
            <a:off x="489600" y="1136279"/>
            <a:ext cx="8164800" cy="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89600" y="6367978"/>
            <a:ext cx="81648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15"/>
          <p:cNvSpPr>
            <a:spLocks noGrp="1"/>
          </p:cNvSpPr>
          <p:nvPr>
            <p:ph type="dt" sz="half" idx="2"/>
          </p:nvPr>
        </p:nvSpPr>
        <p:spPr>
          <a:xfrm>
            <a:off x="1240807" y="6367979"/>
            <a:ext cx="1241753" cy="32587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E92CE-1969-4F8B-BAFD-A2C1D0DA9123}" type="datetimeFigureOut">
              <a:rPr lang="de-DE" smtClean="0"/>
              <a:t>12.10.2016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00" y="6444431"/>
            <a:ext cx="408129" cy="271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368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l" defTabSz="914288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43337" indent="-243337" algn="l" defTabSz="914288" rtl="0" eaLnBrk="1" latinLnBrk="0" hangingPunct="1">
        <a:lnSpc>
          <a:spcPct val="100000"/>
        </a:lnSpc>
        <a:spcBef>
          <a:spcPts val="1088"/>
        </a:spcBef>
        <a:spcAft>
          <a:spcPts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53698" indent="-168464" algn="l" defTabSz="914288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97035" indent="-243337" algn="l" defTabSz="914288" rtl="0" eaLnBrk="1" latinLnBrk="0" hangingPunct="1">
        <a:lnSpc>
          <a:spcPct val="100000"/>
        </a:lnSpc>
        <a:spcBef>
          <a:spcPts val="1088"/>
        </a:spcBef>
        <a:spcAft>
          <a:spcPts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98756" indent="-159825" algn="l" defTabSz="914288" rtl="0" eaLnBrk="1" latinLnBrk="0" hangingPunct="1">
        <a:lnSpc>
          <a:spcPct val="100000"/>
        </a:lnSpc>
        <a:spcBef>
          <a:spcPts val="1088"/>
        </a:spcBef>
        <a:spcAft>
          <a:spcPts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412" indent="-247656" algn="l" defTabSz="914288" rtl="0" eaLnBrk="1" latinLnBrk="0" hangingPunct="1">
        <a:lnSpc>
          <a:spcPct val="100000"/>
        </a:lnSpc>
        <a:spcBef>
          <a:spcPts val="1088"/>
        </a:spcBef>
        <a:spcAft>
          <a:spcPts val="0"/>
        </a:spcAft>
        <a:buFont typeface="Arial" panose="020B0604020202020204" pitchFamily="34" charset="0"/>
        <a:buChar char="–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0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4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8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1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6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IMKFlash" TargetMode="External"/><Relationship Id="rId2" Type="http://schemas.openxmlformats.org/officeDocument/2006/relationships/hyperlink" Target="http://www.imk-boeckler.de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facebook.com/institut.m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6048672" cy="1371523"/>
          </a:xfrm>
        </p:spPr>
        <p:txBody>
          <a:bodyPr/>
          <a:lstStyle/>
          <a:p>
            <a:r>
              <a:rPr lang="de-DE" b="0" dirty="0"/>
              <a:t/>
            </a:r>
            <a:br>
              <a:rPr lang="de-DE" b="0" dirty="0"/>
            </a:br>
            <a:r>
              <a:rPr lang="de-DE" sz="2600" dirty="0" err="1" smtClean="0"/>
              <a:t>Overcoming</a:t>
            </a:r>
            <a:r>
              <a:rPr lang="de-DE" sz="2600" dirty="0" smtClean="0"/>
              <a:t> </a:t>
            </a:r>
            <a:r>
              <a:rPr lang="de-DE" sz="2600" dirty="0" err="1" smtClean="0"/>
              <a:t>weak</a:t>
            </a:r>
            <a:r>
              <a:rPr lang="de-DE" sz="2600" dirty="0" smtClean="0"/>
              <a:t> </a:t>
            </a:r>
            <a:r>
              <a:rPr lang="de-DE" sz="2600" dirty="0" err="1" smtClean="0"/>
              <a:t>investment</a:t>
            </a:r>
            <a:r>
              <a:rPr lang="de-DE" sz="2600" dirty="0" smtClean="0"/>
              <a:t> in Europe: The </a:t>
            </a:r>
            <a:r>
              <a:rPr lang="de-DE" sz="2600" dirty="0" err="1" smtClean="0"/>
              <a:t>need</a:t>
            </a:r>
            <a:r>
              <a:rPr lang="de-DE" sz="2600" dirty="0" smtClean="0"/>
              <a:t> </a:t>
            </a:r>
            <a:r>
              <a:rPr lang="de-DE" sz="2600" dirty="0" err="1" smtClean="0"/>
              <a:t>for</a:t>
            </a:r>
            <a:r>
              <a:rPr lang="de-DE" sz="2600" dirty="0" smtClean="0"/>
              <a:t> </a:t>
            </a:r>
            <a:r>
              <a:rPr lang="de-DE" sz="2600" dirty="0" err="1" smtClean="0"/>
              <a:t>coordinated</a:t>
            </a:r>
            <a:r>
              <a:rPr lang="de-DE" sz="2600" dirty="0" smtClean="0"/>
              <a:t> </a:t>
            </a:r>
            <a:r>
              <a:rPr lang="de-DE" sz="2600" dirty="0" err="1" smtClean="0"/>
              <a:t>public</a:t>
            </a:r>
            <a:r>
              <a:rPr lang="de-DE" sz="2600" dirty="0" smtClean="0"/>
              <a:t> </a:t>
            </a:r>
            <a:r>
              <a:rPr lang="de-DE" sz="2600" dirty="0" err="1" smtClean="0"/>
              <a:t>investment</a:t>
            </a:r>
            <a:r>
              <a:rPr lang="de-DE" sz="2600" dirty="0" smtClean="0"/>
              <a:t> &amp; </a:t>
            </a:r>
            <a:r>
              <a:rPr lang="de-DE" sz="2600" dirty="0" err="1" smtClean="0"/>
              <a:t>how</a:t>
            </a:r>
            <a:r>
              <a:rPr lang="de-DE" sz="2600" dirty="0" smtClean="0"/>
              <a:t> </a:t>
            </a:r>
            <a:r>
              <a:rPr lang="de-DE" sz="2600" dirty="0" err="1" smtClean="0"/>
              <a:t>to</a:t>
            </a:r>
            <a:r>
              <a:rPr lang="de-DE" sz="2600" dirty="0" smtClean="0"/>
              <a:t> </a:t>
            </a:r>
            <a:r>
              <a:rPr lang="de-DE" sz="2600" dirty="0" err="1" smtClean="0"/>
              <a:t>achieve</a:t>
            </a:r>
            <a:r>
              <a:rPr lang="de-DE" sz="2600" dirty="0" smtClean="0"/>
              <a:t> </a:t>
            </a:r>
            <a:r>
              <a:rPr lang="de-DE" sz="2600" dirty="0" err="1" smtClean="0"/>
              <a:t>it</a:t>
            </a:r>
            <a:endParaRPr lang="de-DE" sz="2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89600" y="3861048"/>
            <a:ext cx="5617440" cy="2637552"/>
          </a:xfrm>
        </p:spPr>
        <p:txBody>
          <a:bodyPr/>
          <a:lstStyle/>
          <a:p>
            <a:r>
              <a:rPr lang="de-DE" dirty="0" err="1" smtClean="0"/>
              <a:t>Interparliamentary</a:t>
            </a:r>
            <a:r>
              <a:rPr lang="de-DE" dirty="0" smtClean="0"/>
              <a:t> </a:t>
            </a:r>
            <a:r>
              <a:rPr lang="de-DE" dirty="0" err="1" smtClean="0"/>
              <a:t>conference</a:t>
            </a:r>
            <a:r>
              <a:rPr lang="de-DE" dirty="0" smtClean="0"/>
              <a:t> „</a:t>
            </a:r>
            <a:r>
              <a:rPr lang="de-DE" dirty="0" err="1" smtClean="0"/>
              <a:t>Stability</a:t>
            </a:r>
            <a:r>
              <a:rPr lang="de-DE" dirty="0" smtClean="0"/>
              <a:t>, </a:t>
            </a:r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coordination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governance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EU“, </a:t>
            </a:r>
            <a:r>
              <a:rPr lang="de-DE" dirty="0"/>
              <a:t>B</a:t>
            </a:r>
            <a:r>
              <a:rPr lang="de-DE" dirty="0" smtClean="0"/>
              <a:t>ratislava, 18 </a:t>
            </a:r>
            <a:r>
              <a:rPr lang="de-DE" dirty="0" err="1" smtClean="0"/>
              <a:t>Octomber</a:t>
            </a:r>
            <a:r>
              <a:rPr lang="de-DE" dirty="0" smtClean="0"/>
              <a:t> </a:t>
            </a:r>
            <a:r>
              <a:rPr lang="de-DE" dirty="0" smtClean="0"/>
              <a:t>2016</a:t>
            </a:r>
            <a:endParaRPr lang="de-DE" dirty="0"/>
          </a:p>
          <a:p>
            <a:r>
              <a:rPr lang="en-US" dirty="0"/>
              <a:t> 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Andrew Watt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327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Key </a:t>
            </a:r>
            <a:r>
              <a:rPr lang="de-DE" dirty="0" err="1" smtClean="0"/>
              <a:t>points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Investment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weak</a:t>
            </a:r>
            <a:r>
              <a:rPr lang="de-DE" dirty="0" smtClean="0"/>
              <a:t> in Europe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turned</a:t>
            </a:r>
            <a:r>
              <a:rPr lang="de-DE" dirty="0" smtClean="0"/>
              <a:t> </a:t>
            </a:r>
            <a:r>
              <a:rPr lang="de-DE" dirty="0" err="1" smtClean="0"/>
              <a:t>around</a:t>
            </a:r>
            <a:endParaRPr lang="de-DE" dirty="0" smtClean="0"/>
          </a:p>
          <a:p>
            <a:r>
              <a:rPr lang="de-DE" dirty="0" smtClean="0"/>
              <a:t>Economics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weak</a:t>
            </a:r>
            <a:r>
              <a:rPr lang="de-DE" dirty="0" smtClean="0"/>
              <a:t> private -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-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understood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80 </a:t>
            </a:r>
            <a:r>
              <a:rPr lang="de-DE" dirty="0" err="1" smtClean="0"/>
              <a:t>years</a:t>
            </a:r>
            <a:endParaRPr lang="de-DE" dirty="0" smtClean="0"/>
          </a:p>
          <a:p>
            <a:r>
              <a:rPr lang="de-DE" dirty="0" smtClean="0"/>
              <a:t>Public </a:t>
            </a:r>
            <a:r>
              <a:rPr lang="de-DE" dirty="0" err="1" smtClean="0"/>
              <a:t>and</a:t>
            </a:r>
            <a:r>
              <a:rPr lang="de-DE" dirty="0" smtClean="0"/>
              <a:t> private </a:t>
            </a:r>
            <a:r>
              <a:rPr lang="de-DE" dirty="0" err="1" smtClean="0"/>
              <a:t>investment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situation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complements</a:t>
            </a:r>
            <a:r>
              <a:rPr lang="de-DE" dirty="0" smtClean="0"/>
              <a:t> not </a:t>
            </a:r>
            <a:r>
              <a:rPr lang="de-DE" dirty="0" err="1" smtClean="0"/>
              <a:t>competitors</a:t>
            </a:r>
            <a:endParaRPr lang="de-DE" dirty="0" smtClean="0"/>
          </a:p>
          <a:p>
            <a:r>
              <a:rPr lang="de-DE" dirty="0" smtClean="0"/>
              <a:t>Politics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difficult</a:t>
            </a:r>
            <a:r>
              <a:rPr lang="de-DE" dirty="0" smtClean="0"/>
              <a:t> but </a:t>
            </a:r>
            <a:r>
              <a:rPr lang="de-DE" dirty="0" err="1" smtClean="0"/>
              <a:t>boil</a:t>
            </a:r>
            <a:r>
              <a:rPr lang="de-DE" dirty="0" smtClean="0"/>
              <a:t> down </a:t>
            </a:r>
            <a:r>
              <a:rPr lang="de-DE" dirty="0" err="1" smtClean="0"/>
              <a:t>to</a:t>
            </a:r>
            <a:r>
              <a:rPr lang="de-DE" dirty="0" smtClean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smtClean="0"/>
              <a:t>MS 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enabled</a:t>
            </a:r>
            <a:r>
              <a:rPr lang="de-DE" dirty="0" smtClean="0"/>
              <a:t> (in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r>
              <a:rPr lang="de-DE" dirty="0" err="1" smtClean="0"/>
              <a:t>constrained</a:t>
            </a:r>
            <a:r>
              <a:rPr lang="de-DE" dirty="0" smtClean="0"/>
              <a:t>)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raise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endParaRPr lang="de-DE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And</a:t>
            </a:r>
            <a:r>
              <a:rPr lang="de-DE" dirty="0" smtClean="0"/>
              <a:t>/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financing</a:t>
            </a:r>
            <a:endParaRPr lang="de-DE" dirty="0" smtClean="0"/>
          </a:p>
          <a:p>
            <a:pPr>
              <a:buFont typeface="+mj-lt"/>
              <a:buAutoNum type="arabicPeriod" startAt="5"/>
            </a:pPr>
            <a:r>
              <a:rPr lang="de-DE" dirty="0" smtClean="0"/>
              <a:t>Juncker Plan style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fund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option</a:t>
            </a:r>
            <a:r>
              <a:rPr lang="de-DE" dirty="0" smtClean="0"/>
              <a:t>/</a:t>
            </a:r>
            <a:r>
              <a:rPr lang="de-DE" dirty="0" err="1" smtClean="0"/>
              <a:t>building</a:t>
            </a:r>
            <a:r>
              <a:rPr lang="de-DE" dirty="0" smtClean="0"/>
              <a:t> block</a:t>
            </a:r>
          </a:p>
          <a:p>
            <a:pPr>
              <a:buFont typeface="+mj-lt"/>
              <a:buAutoNum type="arabicPeriod" startAt="5"/>
            </a:pPr>
            <a:r>
              <a:rPr lang="de-DE" dirty="0" smtClean="0"/>
              <a:t>Real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broade</a:t>
            </a:r>
            <a:r>
              <a:rPr lang="de-DE" dirty="0" smtClean="0"/>
              <a:t> </a:t>
            </a:r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governance</a:t>
            </a:r>
            <a:r>
              <a:rPr lang="de-DE" dirty="0" smtClean="0"/>
              <a:t> </a:t>
            </a:r>
            <a:r>
              <a:rPr lang="de-DE" dirty="0" err="1" smtClean="0"/>
              <a:t>reform</a:t>
            </a:r>
            <a:endParaRPr lang="de-DE" dirty="0" smtClean="0"/>
          </a:p>
          <a:p>
            <a:pPr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Weak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Clear </a:t>
            </a:r>
            <a:r>
              <a:rPr lang="de-DE" dirty="0" err="1" smtClean="0"/>
              <a:t>Indicators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Still </a:t>
            </a:r>
            <a:r>
              <a:rPr lang="de-DE" dirty="0" err="1" smtClean="0"/>
              <a:t>depressed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r>
              <a:rPr lang="de-DE" dirty="0" smtClean="0"/>
              <a:t> </a:t>
            </a:r>
            <a:r>
              <a:rPr lang="de-DE" dirty="0" err="1" smtClean="0"/>
              <a:t>oif</a:t>
            </a:r>
            <a:r>
              <a:rPr lang="de-DE" dirty="0" smtClean="0"/>
              <a:t> GDP (&gt;-2pp)</a:t>
            </a:r>
          </a:p>
          <a:p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account</a:t>
            </a:r>
            <a:r>
              <a:rPr lang="de-DE" dirty="0" smtClean="0"/>
              <a:t> </a:t>
            </a:r>
            <a:r>
              <a:rPr lang="de-DE" dirty="0" err="1" smtClean="0"/>
              <a:t>surplus</a:t>
            </a:r>
            <a:r>
              <a:rPr lang="de-DE" dirty="0" smtClean="0"/>
              <a:t> (</a:t>
            </a:r>
            <a:r>
              <a:rPr lang="de-DE" dirty="0" err="1" smtClean="0"/>
              <a:t>domestic</a:t>
            </a:r>
            <a:r>
              <a:rPr lang="de-DE" dirty="0" smtClean="0"/>
              <a:t> I&lt;S)</a:t>
            </a:r>
          </a:p>
          <a:p>
            <a:r>
              <a:rPr lang="de-DE" dirty="0" err="1" smtClean="0"/>
              <a:t>Extremely</a:t>
            </a:r>
            <a:r>
              <a:rPr lang="de-DE" dirty="0" smtClean="0"/>
              <a:t> </a:t>
            </a:r>
            <a:r>
              <a:rPr lang="de-DE" dirty="0" err="1" smtClean="0"/>
              <a:t>low</a:t>
            </a:r>
            <a:r>
              <a:rPr lang="de-DE" dirty="0" smtClean="0"/>
              <a:t> (negative) </a:t>
            </a:r>
            <a:r>
              <a:rPr lang="de-DE" dirty="0" err="1" smtClean="0"/>
              <a:t>interest</a:t>
            </a:r>
            <a:r>
              <a:rPr lang="de-DE" dirty="0" smtClean="0"/>
              <a:t> </a:t>
            </a:r>
            <a:r>
              <a:rPr lang="de-DE" dirty="0" err="1" smtClean="0"/>
              <a:t>rates</a:t>
            </a:r>
            <a:endParaRPr lang="de-DE" dirty="0" smtClean="0"/>
          </a:p>
          <a:p>
            <a:r>
              <a:rPr lang="de-DE" dirty="0" smtClean="0"/>
              <a:t>High </a:t>
            </a:r>
            <a:r>
              <a:rPr lang="de-DE" dirty="0" err="1" smtClean="0"/>
              <a:t>unemployment</a:t>
            </a:r>
            <a:r>
              <a:rPr lang="de-DE" dirty="0" smtClean="0"/>
              <a:t>, </a:t>
            </a:r>
            <a:r>
              <a:rPr lang="de-DE" dirty="0" err="1" smtClean="0"/>
              <a:t>sluggish</a:t>
            </a:r>
            <a:r>
              <a:rPr lang="de-DE" dirty="0" smtClean="0"/>
              <a:t> </a:t>
            </a:r>
            <a:r>
              <a:rPr lang="de-DE" dirty="0" err="1" smtClean="0"/>
              <a:t>growth</a:t>
            </a:r>
            <a:r>
              <a:rPr lang="de-DE" dirty="0" smtClean="0"/>
              <a:t>, </a:t>
            </a:r>
            <a:r>
              <a:rPr lang="de-DE" dirty="0" err="1" smtClean="0"/>
              <a:t>slowing</a:t>
            </a:r>
            <a:r>
              <a:rPr lang="de-DE" dirty="0" smtClean="0"/>
              <a:t> </a:t>
            </a:r>
            <a:r>
              <a:rPr lang="de-DE" dirty="0" err="1" smtClean="0"/>
              <a:t>growth</a:t>
            </a:r>
            <a:r>
              <a:rPr lang="de-DE" dirty="0" smtClean="0"/>
              <a:t> potential</a:t>
            </a:r>
          </a:p>
          <a:p>
            <a:endParaRPr lang="de-DE" dirty="0"/>
          </a:p>
          <a:p>
            <a:r>
              <a:rPr lang="de-DE" dirty="0" smtClean="0"/>
              <a:t>Investment </a:t>
            </a:r>
            <a:r>
              <a:rPr lang="de-DE" dirty="0" err="1" smtClean="0"/>
              <a:t>boost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cyclical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longer</a:t>
            </a:r>
            <a:r>
              <a:rPr lang="de-DE" dirty="0" smtClean="0"/>
              <a:t>-term </a:t>
            </a:r>
            <a:r>
              <a:rPr lang="de-DE" dirty="0" err="1" smtClean="0"/>
              <a:t>structural</a:t>
            </a:r>
            <a:r>
              <a:rPr lang="de-DE" dirty="0" smtClean="0"/>
              <a:t> (</a:t>
            </a:r>
            <a:r>
              <a:rPr lang="de-DE" dirty="0" err="1" smtClean="0"/>
              <a:t>ecological</a:t>
            </a:r>
            <a:r>
              <a:rPr lang="de-DE" dirty="0" smtClean="0"/>
              <a:t>) </a:t>
            </a:r>
            <a:r>
              <a:rPr lang="de-DE" dirty="0" err="1" smtClean="0"/>
              <a:t>reasons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de-DE" smtClean="0"/>
              <a:t>00. Monat 0000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Präsentation, Autorin/Autor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4839-0895-4F19-A42F-BCC74A592537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042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Weak</a:t>
            </a:r>
            <a:r>
              <a:rPr lang="de-DE" dirty="0" smtClean="0"/>
              <a:t> private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</a:t>
            </a:r>
            <a:r>
              <a:rPr lang="de-DE" dirty="0" err="1" smtClean="0"/>
              <a:t>response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understood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Seeming</a:t>
            </a:r>
            <a:r>
              <a:rPr lang="de-DE" dirty="0" smtClean="0"/>
              <a:t> paradox </a:t>
            </a:r>
            <a:r>
              <a:rPr lang="de-DE" dirty="0" err="1" smtClean="0"/>
              <a:t>weak</a:t>
            </a:r>
            <a:r>
              <a:rPr lang="de-DE" dirty="0" smtClean="0"/>
              <a:t> investment-</a:t>
            </a:r>
            <a:r>
              <a:rPr lang="de-DE" dirty="0" err="1" smtClean="0"/>
              <a:t>low</a:t>
            </a:r>
            <a:r>
              <a:rPr lang="de-DE" dirty="0" smtClean="0"/>
              <a:t> </a:t>
            </a:r>
            <a:r>
              <a:rPr lang="de-DE" dirty="0" err="1" smtClean="0"/>
              <a:t>interest</a:t>
            </a:r>
            <a:r>
              <a:rPr lang="de-DE" dirty="0" smtClean="0"/>
              <a:t> </a:t>
            </a:r>
            <a:r>
              <a:rPr lang="de-DE" dirty="0" err="1" smtClean="0"/>
              <a:t>rates</a:t>
            </a:r>
            <a:endParaRPr lang="de-DE" dirty="0" smtClean="0"/>
          </a:p>
          <a:p>
            <a:r>
              <a:rPr lang="de-DE" dirty="0" err="1" smtClean="0"/>
              <a:t>Understood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in 1930s</a:t>
            </a:r>
          </a:p>
          <a:p>
            <a:r>
              <a:rPr lang="de-DE" dirty="0" smtClean="0"/>
              <a:t>Fundamental </a:t>
            </a:r>
            <a:r>
              <a:rPr lang="de-DE" dirty="0" err="1" smtClean="0"/>
              <a:t>uncertainty</a:t>
            </a:r>
            <a:r>
              <a:rPr lang="de-DE" dirty="0" smtClean="0"/>
              <a:t>, </a:t>
            </a:r>
            <a:r>
              <a:rPr lang="de-DE" dirty="0" err="1" smtClean="0"/>
              <a:t>self-fulfilling</a:t>
            </a:r>
            <a:r>
              <a:rPr lang="de-DE" dirty="0" smtClean="0"/>
              <a:t> </a:t>
            </a:r>
            <a:r>
              <a:rPr lang="de-DE" dirty="0" err="1" smtClean="0"/>
              <a:t>demand</a:t>
            </a:r>
            <a:r>
              <a:rPr lang="de-DE" dirty="0" smtClean="0"/>
              <a:t> </a:t>
            </a:r>
            <a:r>
              <a:rPr lang="de-DE" dirty="0" err="1" smtClean="0"/>
              <a:t>weakness</a:t>
            </a:r>
            <a:r>
              <a:rPr lang="de-DE" dirty="0" smtClean="0"/>
              <a:t>, </a:t>
            </a:r>
            <a:r>
              <a:rPr lang="de-DE" dirty="0" err="1" smtClean="0"/>
              <a:t>flight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cash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safe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, </a:t>
            </a:r>
            <a:r>
              <a:rPr lang="de-DE" dirty="0" err="1" smtClean="0"/>
              <a:t>monetary</a:t>
            </a:r>
            <a:r>
              <a:rPr lang="de-DE" dirty="0" smtClean="0"/>
              <a:t> </a:t>
            </a:r>
            <a:r>
              <a:rPr lang="de-DE" dirty="0" err="1" smtClean="0"/>
              <a:t>policy</a:t>
            </a:r>
            <a:r>
              <a:rPr lang="de-DE" dirty="0" smtClean="0"/>
              <a:t> </a:t>
            </a:r>
            <a:r>
              <a:rPr lang="de-DE" dirty="0" err="1" smtClean="0"/>
              <a:t>pushing</a:t>
            </a:r>
            <a:r>
              <a:rPr lang="de-DE" dirty="0" smtClean="0"/>
              <a:t> on a </a:t>
            </a:r>
            <a:r>
              <a:rPr lang="de-DE" dirty="0" err="1" smtClean="0"/>
              <a:t>string</a:t>
            </a:r>
            <a:endParaRPr lang="de-DE" dirty="0" smtClean="0"/>
          </a:p>
          <a:p>
            <a:r>
              <a:rPr lang="de-DE" dirty="0" smtClean="0"/>
              <a:t>Need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expansionary</a:t>
            </a:r>
            <a:r>
              <a:rPr lang="de-DE" dirty="0" smtClean="0"/>
              <a:t> 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policy</a:t>
            </a:r>
            <a:r>
              <a:rPr lang="de-DE" dirty="0" smtClean="0"/>
              <a:t> (a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„</a:t>
            </a:r>
            <a:r>
              <a:rPr lang="de-DE" dirty="0" err="1" smtClean="0"/>
              <a:t>socialisation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r>
              <a:rPr lang="de-DE" dirty="0" smtClean="0"/>
              <a:t>“ - Keynes)</a:t>
            </a:r>
          </a:p>
          <a:p>
            <a:r>
              <a:rPr lang="de-DE" dirty="0" smtClean="0"/>
              <a:t>Low </a:t>
            </a:r>
            <a:r>
              <a:rPr lang="de-DE" dirty="0" err="1" smtClean="0"/>
              <a:t>interest</a:t>
            </a:r>
            <a:r>
              <a:rPr lang="de-DE" dirty="0" smtClean="0"/>
              <a:t> </a:t>
            </a:r>
            <a:r>
              <a:rPr lang="de-DE" dirty="0" err="1" smtClean="0"/>
              <a:t>rates</a:t>
            </a:r>
            <a:r>
              <a:rPr lang="de-DE" dirty="0" smtClean="0"/>
              <a:t> </a:t>
            </a:r>
            <a:r>
              <a:rPr lang="de-DE" dirty="0" err="1" smtClean="0"/>
              <a:t>signal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crowding</a:t>
            </a:r>
            <a:r>
              <a:rPr lang="de-DE" dirty="0" smtClean="0"/>
              <a:t> out//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multipliers</a:t>
            </a:r>
            <a:r>
              <a:rPr lang="de-DE" dirty="0" smtClean="0"/>
              <a:t> </a:t>
            </a:r>
            <a:r>
              <a:rPr lang="de-DE" dirty="0" err="1" smtClean="0"/>
              <a:t>unusually</a:t>
            </a:r>
            <a:r>
              <a:rPr lang="de-DE" dirty="0" smtClean="0"/>
              <a:t> high</a:t>
            </a:r>
          </a:p>
          <a:p>
            <a:pPr lvl="1"/>
            <a:r>
              <a:rPr lang="de-DE" dirty="0" smtClean="0"/>
              <a:t>Public </a:t>
            </a:r>
            <a:r>
              <a:rPr lang="de-DE" dirty="0" err="1" smtClean="0"/>
              <a:t>investment</a:t>
            </a:r>
            <a:r>
              <a:rPr lang="de-DE" dirty="0" smtClean="0"/>
              <a:t> a „</a:t>
            </a:r>
            <a:r>
              <a:rPr lang="de-DE" dirty="0" err="1" smtClean="0"/>
              <a:t>free</a:t>
            </a:r>
            <a:r>
              <a:rPr lang="de-DE" dirty="0" smtClean="0"/>
              <a:t> lunch“ (IMF)</a:t>
            </a:r>
          </a:p>
          <a:p>
            <a:pPr lvl="1"/>
            <a:r>
              <a:rPr lang="de-DE" dirty="0" err="1" smtClean="0"/>
              <a:t>Creates</a:t>
            </a:r>
            <a:r>
              <a:rPr lang="de-DE" dirty="0" smtClean="0"/>
              <a:t> </a:t>
            </a:r>
            <a:r>
              <a:rPr lang="de-DE" dirty="0" err="1" smtClean="0"/>
              <a:t>basis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complementary</a:t>
            </a:r>
            <a:r>
              <a:rPr lang="de-DE" dirty="0" smtClean="0"/>
              <a:t> private </a:t>
            </a:r>
            <a:r>
              <a:rPr lang="de-DE" dirty="0" err="1" smtClean="0"/>
              <a:t>investment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de-DE" smtClean="0"/>
              <a:t>00. Monat 0000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Präsentation, Autorin/Autor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4839-0895-4F19-A42F-BCC74A592537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58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Reasons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policy</a:t>
            </a:r>
            <a:r>
              <a:rPr lang="de-DE" dirty="0" smtClean="0"/>
              <a:t> </a:t>
            </a:r>
            <a:r>
              <a:rPr lang="de-DE" dirty="0" err="1" smtClean="0"/>
              <a:t>failure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greater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r>
              <a:rPr lang="de-DE" dirty="0" smtClean="0"/>
              <a:t> at </a:t>
            </a:r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juncture</a:t>
            </a:r>
            <a:r>
              <a:rPr lang="de-DE" dirty="0" smtClean="0"/>
              <a:t> </a:t>
            </a:r>
            <a:r>
              <a:rPr lang="de-DE" dirty="0" err="1" smtClean="0"/>
              <a:t>unanswerable</a:t>
            </a:r>
            <a:r>
              <a:rPr lang="de-DE" dirty="0" smtClean="0"/>
              <a:t>, so </a:t>
            </a:r>
            <a:r>
              <a:rPr lang="de-DE" dirty="0" err="1" smtClean="0"/>
              <a:t>why</a:t>
            </a:r>
            <a:r>
              <a:rPr lang="de-DE" dirty="0" smtClean="0"/>
              <a:t> so </a:t>
            </a:r>
            <a:r>
              <a:rPr lang="de-DE" dirty="0" err="1" smtClean="0"/>
              <a:t>weak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Partly</a:t>
            </a:r>
            <a:r>
              <a:rPr lang="de-DE" dirty="0" smtClean="0"/>
              <a:t> </a:t>
            </a:r>
            <a:r>
              <a:rPr lang="de-DE" dirty="0" err="1" smtClean="0"/>
              <a:t>ideological</a:t>
            </a:r>
            <a:endParaRPr lang="de-DE" dirty="0" smtClean="0"/>
          </a:p>
          <a:p>
            <a:r>
              <a:rPr lang="de-DE" dirty="0" err="1" smtClean="0"/>
              <a:t>Partly</a:t>
            </a:r>
            <a:r>
              <a:rPr lang="de-DE" dirty="0" smtClean="0"/>
              <a:t> </a:t>
            </a:r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governance</a:t>
            </a:r>
            <a:r>
              <a:rPr lang="de-DE" dirty="0" smtClean="0"/>
              <a:t> </a:t>
            </a:r>
            <a:r>
              <a:rPr lang="de-DE" dirty="0" err="1" smtClean="0"/>
              <a:t>weaknesses</a:t>
            </a:r>
            <a:r>
              <a:rPr lang="de-DE" dirty="0" smtClean="0"/>
              <a:t> in Europe</a:t>
            </a:r>
          </a:p>
          <a:p>
            <a:pPr lvl="1"/>
            <a:r>
              <a:rPr lang="de-DE" dirty="0" smtClean="0"/>
              <a:t>„stupid“ 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constrain</a:t>
            </a:r>
            <a:r>
              <a:rPr lang="de-DE" dirty="0" smtClean="0"/>
              <a:t> MS </a:t>
            </a:r>
          </a:p>
          <a:p>
            <a:pPr lvl="1"/>
            <a:r>
              <a:rPr lang="de-DE" dirty="0" smtClean="0"/>
              <a:t>Investment „</a:t>
            </a:r>
            <a:r>
              <a:rPr lang="de-DE" dirty="0" err="1" smtClean="0"/>
              <a:t>easiest</a:t>
            </a:r>
            <a:r>
              <a:rPr lang="de-DE" dirty="0" smtClean="0"/>
              <a:t>“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cut</a:t>
            </a:r>
            <a:r>
              <a:rPr lang="de-DE" dirty="0" smtClean="0"/>
              <a:t>,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useful</a:t>
            </a:r>
            <a:endParaRPr lang="de-DE" dirty="0" smtClean="0"/>
          </a:p>
          <a:p>
            <a:pPr lvl="1"/>
            <a:r>
              <a:rPr lang="de-DE" dirty="0" err="1" smtClean="0"/>
              <a:t>Those</a:t>
            </a:r>
            <a:r>
              <a:rPr lang="de-DE" dirty="0" smtClean="0"/>
              <a:t>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won‘t</a:t>
            </a:r>
            <a:r>
              <a:rPr lang="de-DE" dirty="0" smtClean="0"/>
              <a:t> (DE), </a:t>
            </a:r>
            <a:r>
              <a:rPr lang="de-DE" dirty="0" err="1" smtClean="0"/>
              <a:t>those</a:t>
            </a:r>
            <a:r>
              <a:rPr lang="de-DE" dirty="0" smtClean="0"/>
              <a:t>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can‘t</a:t>
            </a:r>
            <a:r>
              <a:rPr lang="de-DE" dirty="0" smtClean="0"/>
              <a:t> (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MS)</a:t>
            </a:r>
          </a:p>
          <a:p>
            <a:pPr lvl="1"/>
            <a:r>
              <a:rPr lang="de-DE" dirty="0" smtClean="0"/>
              <a:t>MIP </a:t>
            </a:r>
            <a:r>
              <a:rPr lang="de-DE" dirty="0" err="1" smtClean="0"/>
              <a:t>asymmetric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weakly</a:t>
            </a:r>
            <a:r>
              <a:rPr lang="de-DE" dirty="0" smtClean="0"/>
              <a:t> </a:t>
            </a:r>
            <a:r>
              <a:rPr lang="de-DE" dirty="0" err="1" smtClean="0"/>
              <a:t>implemented</a:t>
            </a:r>
            <a:r>
              <a:rPr lang="de-DE" dirty="0" smtClean="0"/>
              <a:t> (</a:t>
            </a:r>
            <a:r>
              <a:rPr lang="de-DE" dirty="0" err="1" smtClean="0"/>
              <a:t>deflationary</a:t>
            </a:r>
            <a:r>
              <a:rPr lang="de-DE" dirty="0" smtClean="0"/>
              <a:t> </a:t>
            </a:r>
            <a:r>
              <a:rPr lang="de-DE" dirty="0" err="1" smtClean="0"/>
              <a:t>bias</a:t>
            </a:r>
            <a:r>
              <a:rPr lang="de-DE" dirty="0" smtClean="0"/>
              <a:t>) </a:t>
            </a:r>
            <a:endParaRPr lang="de-DE" dirty="0" smtClean="0"/>
          </a:p>
          <a:p>
            <a:pPr lvl="1"/>
            <a:r>
              <a:rPr lang="de-DE" dirty="0" err="1" smtClean="0"/>
              <a:t>Extremely</a:t>
            </a:r>
            <a:r>
              <a:rPr lang="de-DE" dirty="0" smtClean="0"/>
              <a:t> limited European-level 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capacity</a:t>
            </a:r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de-DE" smtClean="0"/>
              <a:t>00. Monat 0000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Präsentation, Autorin/Autor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4839-0895-4F19-A42F-BCC74A592537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008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Ways</a:t>
            </a:r>
            <a:r>
              <a:rPr lang="de-DE" dirty="0" smtClean="0"/>
              <a:t> </a:t>
            </a:r>
            <a:r>
              <a:rPr lang="de-DE" dirty="0" err="1" smtClean="0"/>
              <a:t>forward</a:t>
            </a:r>
            <a:r>
              <a:rPr lang="de-DE" dirty="0" smtClean="0"/>
              <a:t> – a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r>
              <a:rPr lang="de-DE" dirty="0" err="1" smtClean="0"/>
              <a:t>fund</a:t>
            </a:r>
            <a:r>
              <a:rPr lang="de-DE" dirty="0" smtClean="0"/>
              <a:t>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Juncker Plan sensible </a:t>
            </a:r>
            <a:r>
              <a:rPr lang="de-DE" dirty="0" err="1" smtClean="0"/>
              <a:t>response</a:t>
            </a:r>
            <a:r>
              <a:rPr lang="de-DE" dirty="0" smtClean="0"/>
              <a:t>,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success</a:t>
            </a:r>
            <a:r>
              <a:rPr lang="de-DE" dirty="0" smtClean="0"/>
              <a:t> in roll-out, also in </a:t>
            </a:r>
            <a:r>
              <a:rPr lang="de-DE" dirty="0" err="1" smtClean="0"/>
              <a:t>terms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longer</a:t>
            </a:r>
            <a:r>
              <a:rPr lang="de-DE" dirty="0" smtClean="0"/>
              <a:t>-run (</a:t>
            </a:r>
            <a:r>
              <a:rPr lang="de-DE" dirty="0" err="1" smtClean="0"/>
              <a:t>ecological</a:t>
            </a:r>
            <a:r>
              <a:rPr lang="de-DE" dirty="0" smtClean="0"/>
              <a:t>)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/>
              <a:t>… but</a:t>
            </a:r>
          </a:p>
          <a:p>
            <a:pPr lvl="1"/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genuine additional </a:t>
            </a:r>
            <a:r>
              <a:rPr lang="de-DE" dirty="0" err="1"/>
              <a:t>investment</a:t>
            </a:r>
            <a:r>
              <a:rPr lang="de-DE" dirty="0"/>
              <a:t> limited</a:t>
            </a:r>
          </a:p>
          <a:p>
            <a:pPr lvl="1"/>
            <a:r>
              <a:rPr lang="de-DE" dirty="0" err="1"/>
              <a:t>some</a:t>
            </a:r>
            <a:r>
              <a:rPr lang="de-DE" dirty="0"/>
              <a:t> „qualitative“ </a:t>
            </a:r>
            <a:r>
              <a:rPr lang="de-DE" dirty="0" err="1"/>
              <a:t>issues</a:t>
            </a:r>
            <a:r>
              <a:rPr lang="de-DE" dirty="0"/>
              <a:t> (</a:t>
            </a:r>
            <a:r>
              <a:rPr lang="de-DE" dirty="0" err="1"/>
              <a:t>geographical</a:t>
            </a:r>
            <a:r>
              <a:rPr lang="de-DE" dirty="0"/>
              <a:t> </a:t>
            </a:r>
            <a:r>
              <a:rPr lang="de-DE" dirty="0" err="1"/>
              <a:t>distribution</a:t>
            </a:r>
            <a:r>
              <a:rPr lang="de-DE" dirty="0"/>
              <a:t>, PPP</a:t>
            </a:r>
            <a:r>
              <a:rPr lang="de-DE" dirty="0" smtClean="0"/>
              <a:t>)</a:t>
            </a:r>
          </a:p>
          <a:p>
            <a:pPr lvl="1"/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r>
              <a:rPr lang="de-DE" dirty="0" err="1"/>
              <a:t>L</a:t>
            </a:r>
            <a:r>
              <a:rPr lang="de-DE" dirty="0" err="1" smtClean="0"/>
              <a:t>ogically</a:t>
            </a:r>
            <a:r>
              <a:rPr lang="de-DE" dirty="0" smtClean="0"/>
              <a:t> -&gt; a larger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longer</a:t>
            </a:r>
            <a:r>
              <a:rPr lang="de-DE" dirty="0" smtClean="0"/>
              <a:t>-term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r>
              <a:rPr lang="de-DE" dirty="0" err="1" smtClean="0"/>
              <a:t>programme</a:t>
            </a:r>
            <a:endParaRPr lang="de-DE" dirty="0"/>
          </a:p>
          <a:p>
            <a:r>
              <a:rPr lang="de-DE" dirty="0" smtClean="0"/>
              <a:t>But not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probably</a:t>
            </a:r>
            <a:r>
              <a:rPr lang="de-DE" dirty="0" smtClean="0"/>
              <a:t> not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best</a:t>
            </a:r>
            <a:r>
              <a:rPr lang="de-DE" dirty="0" smtClean="0"/>
              <a:t> </a:t>
            </a:r>
            <a:r>
              <a:rPr lang="de-DE" dirty="0" err="1" smtClean="0"/>
              <a:t>way</a:t>
            </a:r>
            <a:endParaRPr lang="de-DE" dirty="0" smtClean="0"/>
          </a:p>
          <a:p>
            <a:r>
              <a:rPr lang="de-DE" dirty="0" smtClean="0"/>
              <a:t>A </a:t>
            </a:r>
            <a:r>
              <a:rPr lang="de-DE" dirty="0" err="1" smtClean="0"/>
              <a:t>work</a:t>
            </a:r>
            <a:r>
              <a:rPr lang="de-DE" dirty="0" err="1"/>
              <a:t>-</a:t>
            </a:r>
            <a:r>
              <a:rPr lang="de-DE" dirty="0" err="1" smtClean="0"/>
              <a:t>around</a:t>
            </a:r>
            <a:r>
              <a:rPr lang="de-DE" dirty="0" smtClean="0"/>
              <a:t> </a:t>
            </a:r>
            <a:r>
              <a:rPr lang="de-DE" dirty="0" err="1" smtClean="0"/>
              <a:t>debilitating</a:t>
            </a:r>
            <a:r>
              <a:rPr lang="de-DE" dirty="0" smtClean="0"/>
              <a:t> 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endParaRPr lang="de-DE" dirty="0" smtClean="0"/>
          </a:p>
          <a:p>
            <a:r>
              <a:rPr lang="de-DE" dirty="0" err="1" smtClean="0"/>
              <a:t>Given</a:t>
            </a:r>
            <a:r>
              <a:rPr lang="de-DE" dirty="0" smtClean="0"/>
              <a:t> negative real </a:t>
            </a:r>
            <a:r>
              <a:rPr lang="de-DE" dirty="0" err="1" smtClean="0"/>
              <a:t>interest</a:t>
            </a:r>
            <a:r>
              <a:rPr lang="de-DE" dirty="0" smtClean="0"/>
              <a:t> </a:t>
            </a:r>
            <a:r>
              <a:rPr lang="de-DE" dirty="0" err="1" smtClean="0"/>
              <a:t>rates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MS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raise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investmet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de-DE" smtClean="0"/>
              <a:t>00. Monat 0000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Präsentation, Autorin/Autor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4839-0895-4F19-A42F-BCC74A592537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968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Ways</a:t>
            </a:r>
            <a:r>
              <a:rPr lang="de-DE" dirty="0" smtClean="0"/>
              <a:t> </a:t>
            </a:r>
            <a:r>
              <a:rPr lang="de-DE" dirty="0" err="1" smtClean="0"/>
              <a:t>forward</a:t>
            </a:r>
            <a:r>
              <a:rPr lang="de-DE" dirty="0" smtClean="0"/>
              <a:t> – </a:t>
            </a:r>
            <a:r>
              <a:rPr lang="de-DE" dirty="0" err="1" smtClean="0"/>
              <a:t>options</a:t>
            </a:r>
            <a:r>
              <a:rPr lang="de-DE" dirty="0" smtClean="0"/>
              <a:t> (not </a:t>
            </a:r>
            <a:r>
              <a:rPr lang="de-DE" dirty="0" err="1" smtClean="0"/>
              <a:t>mutually</a:t>
            </a:r>
            <a:r>
              <a:rPr lang="de-DE" dirty="0" smtClean="0"/>
              <a:t> </a:t>
            </a:r>
            <a:r>
              <a:rPr lang="de-DE" dirty="0" err="1" smtClean="0"/>
              <a:t>exclusive</a:t>
            </a:r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Golden </a:t>
            </a:r>
            <a:r>
              <a:rPr lang="de-DE" dirty="0" err="1" smtClean="0"/>
              <a:t>rule</a:t>
            </a:r>
            <a:r>
              <a:rPr lang="de-DE" dirty="0" smtClean="0"/>
              <a:t> in national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finance</a:t>
            </a:r>
            <a:endParaRPr lang="de-DE" dirty="0" smtClean="0"/>
          </a:p>
          <a:p>
            <a:pPr lvl="1"/>
            <a:r>
              <a:rPr lang="de-DE" dirty="0" smtClean="0"/>
              <a:t>Take </a:t>
            </a:r>
            <a:r>
              <a:rPr lang="de-DE" dirty="0" err="1" smtClean="0"/>
              <a:t>net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r>
              <a:rPr lang="de-DE" dirty="0" err="1" smtClean="0"/>
              <a:t>spending</a:t>
            </a:r>
            <a:r>
              <a:rPr lang="de-DE" dirty="0" smtClean="0"/>
              <a:t> (</a:t>
            </a:r>
            <a:r>
              <a:rPr lang="de-DE" dirty="0" err="1" smtClean="0"/>
              <a:t>definition</a:t>
            </a:r>
            <a:r>
              <a:rPr lang="de-DE" dirty="0" smtClean="0"/>
              <a:t>?) out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, </a:t>
            </a:r>
            <a:r>
              <a:rPr lang="de-DE" dirty="0" err="1" smtClean="0"/>
              <a:t>perhaps</a:t>
            </a:r>
            <a:r>
              <a:rPr lang="de-DE" dirty="0" smtClean="0"/>
              <a:t> </a:t>
            </a:r>
            <a:r>
              <a:rPr lang="de-DE" dirty="0" err="1" smtClean="0"/>
              <a:t>capped</a:t>
            </a:r>
            <a:r>
              <a:rPr lang="de-DE" dirty="0" smtClean="0"/>
              <a:t> (e.g. 2%)</a:t>
            </a:r>
            <a:endParaRPr lang="de-DE" dirty="0"/>
          </a:p>
          <a:p>
            <a:r>
              <a:rPr lang="de-DE" dirty="0" smtClean="0"/>
              <a:t>Cross-</a:t>
            </a:r>
            <a:r>
              <a:rPr lang="de-DE" dirty="0" err="1" smtClean="0"/>
              <a:t>border</a:t>
            </a:r>
            <a:r>
              <a:rPr lang="de-DE" dirty="0" smtClean="0"/>
              <a:t> </a:t>
            </a:r>
            <a:r>
              <a:rPr lang="de-DE" dirty="0" err="1" smtClean="0"/>
              <a:t>automatic</a:t>
            </a:r>
            <a:r>
              <a:rPr lang="de-DE" dirty="0" smtClean="0"/>
              <a:t> </a:t>
            </a:r>
            <a:r>
              <a:rPr lang="de-DE" dirty="0" err="1" smtClean="0"/>
              <a:t>stabilisation</a:t>
            </a:r>
            <a:endParaRPr lang="de-DE" dirty="0" smtClean="0"/>
          </a:p>
          <a:p>
            <a:pPr lvl="1"/>
            <a:r>
              <a:rPr lang="de-DE" dirty="0" err="1" smtClean="0"/>
              <a:t>Reduce</a:t>
            </a:r>
            <a:r>
              <a:rPr lang="de-DE" dirty="0" smtClean="0"/>
              <a:t> MS </a:t>
            </a:r>
            <a:r>
              <a:rPr lang="de-DE" dirty="0" err="1" smtClean="0"/>
              <a:t>financing</a:t>
            </a:r>
            <a:r>
              <a:rPr lang="de-DE" dirty="0" smtClean="0"/>
              <a:t> </a:t>
            </a:r>
            <a:r>
              <a:rPr lang="de-DE" dirty="0" err="1" smtClean="0"/>
              <a:t>constraints</a:t>
            </a:r>
            <a:r>
              <a:rPr lang="de-DE" dirty="0" smtClean="0"/>
              <a:t> („</a:t>
            </a:r>
            <a:r>
              <a:rPr lang="de-DE" dirty="0" err="1" smtClean="0"/>
              <a:t>crowding</a:t>
            </a:r>
            <a:r>
              <a:rPr lang="de-DE" dirty="0" smtClean="0"/>
              <a:t> out </a:t>
            </a:r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 smtClean="0"/>
              <a:t>state</a:t>
            </a:r>
            <a:r>
              <a:rPr lang="de-DE" dirty="0" smtClean="0"/>
              <a:t> </a:t>
            </a:r>
            <a:r>
              <a:rPr lang="de-DE" dirty="0" err="1" smtClean="0"/>
              <a:t>budget</a:t>
            </a:r>
            <a:r>
              <a:rPr lang="de-DE" dirty="0" smtClean="0"/>
              <a:t>“) in </a:t>
            </a:r>
            <a:r>
              <a:rPr lang="de-DE" dirty="0" err="1" smtClean="0"/>
              <a:t>downturn</a:t>
            </a:r>
            <a:endParaRPr lang="de-DE" dirty="0" smtClean="0"/>
          </a:p>
          <a:p>
            <a:r>
              <a:rPr lang="de-DE" dirty="0" err="1" smtClean="0"/>
              <a:t>Tax</a:t>
            </a:r>
            <a:r>
              <a:rPr lang="de-DE" dirty="0" smtClean="0"/>
              <a:t> </a:t>
            </a:r>
            <a:r>
              <a:rPr lang="de-DE" dirty="0" err="1" smtClean="0"/>
              <a:t>policy</a:t>
            </a:r>
            <a:r>
              <a:rPr lang="de-DE" dirty="0" smtClean="0"/>
              <a:t> </a:t>
            </a:r>
            <a:r>
              <a:rPr lang="de-DE" dirty="0" err="1" smtClean="0"/>
              <a:t>coordination</a:t>
            </a:r>
            <a:endParaRPr lang="de-DE" dirty="0" smtClean="0"/>
          </a:p>
          <a:p>
            <a:pPr lvl="1"/>
            <a:r>
              <a:rPr lang="de-DE" dirty="0" smtClean="0"/>
              <a:t>Generally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safeguard</a:t>
            </a:r>
            <a:r>
              <a:rPr lang="de-DE" dirty="0" smtClean="0"/>
              <a:t> </a:t>
            </a:r>
            <a:r>
              <a:rPr lang="de-DE" dirty="0" err="1" smtClean="0"/>
              <a:t>revenue</a:t>
            </a:r>
            <a:r>
              <a:rPr lang="de-DE" dirty="0" smtClean="0"/>
              <a:t> </a:t>
            </a:r>
            <a:r>
              <a:rPr lang="de-DE" dirty="0" err="1" smtClean="0"/>
              <a:t>base</a:t>
            </a:r>
            <a:endParaRPr lang="de-DE" dirty="0" smtClean="0"/>
          </a:p>
          <a:p>
            <a:pPr lvl="1"/>
            <a:r>
              <a:rPr lang="de-DE" dirty="0" smtClean="0"/>
              <a:t>More </a:t>
            </a:r>
            <a:r>
              <a:rPr lang="de-DE" dirty="0" err="1" smtClean="0"/>
              <a:t>specifically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tax</a:t>
            </a:r>
            <a:r>
              <a:rPr lang="de-DE" dirty="0" smtClean="0"/>
              <a:t> </a:t>
            </a:r>
            <a:r>
              <a:rPr lang="de-DE" dirty="0" err="1" smtClean="0"/>
              <a:t>corporations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wealthy</a:t>
            </a:r>
            <a:r>
              <a:rPr lang="de-DE" dirty="0" smtClean="0"/>
              <a:t> </a:t>
            </a:r>
            <a:r>
              <a:rPr lang="de-DE" dirty="0" err="1" smtClean="0"/>
              <a:t>individuals</a:t>
            </a:r>
            <a:r>
              <a:rPr lang="de-DE" dirty="0" smtClean="0"/>
              <a:t>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oversaving</a:t>
            </a:r>
            <a:r>
              <a:rPr lang="de-DE" dirty="0" smtClean="0"/>
              <a:t> MS </a:t>
            </a:r>
            <a:r>
              <a:rPr lang="de-DE" dirty="0" err="1" smtClean="0"/>
              <a:t>levels</a:t>
            </a:r>
            <a:endParaRPr lang="de-DE" dirty="0" smtClean="0"/>
          </a:p>
          <a:p>
            <a:r>
              <a:rPr lang="de-DE" dirty="0" err="1" smtClean="0"/>
              <a:t>Monetary</a:t>
            </a:r>
            <a:r>
              <a:rPr lang="de-DE" dirty="0" smtClean="0"/>
              <a:t> </a:t>
            </a:r>
            <a:r>
              <a:rPr lang="de-DE" dirty="0" err="1" smtClean="0"/>
              <a:t>financing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endParaRPr lang="de-DE" dirty="0" smtClean="0"/>
          </a:p>
          <a:p>
            <a:pPr lvl="1"/>
            <a:r>
              <a:rPr lang="de-DE" dirty="0" err="1" smtClean="0"/>
              <a:t>Give</a:t>
            </a:r>
            <a:r>
              <a:rPr lang="de-DE" dirty="0" smtClean="0"/>
              <a:t> ECB </a:t>
            </a:r>
            <a:r>
              <a:rPr lang="de-DE" dirty="0" err="1" smtClean="0"/>
              <a:t>capacity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buy</a:t>
            </a:r>
            <a:r>
              <a:rPr lang="de-DE" dirty="0" smtClean="0"/>
              <a:t> </a:t>
            </a:r>
            <a:r>
              <a:rPr lang="de-DE" dirty="0" err="1" smtClean="0"/>
              <a:t>newly</a:t>
            </a:r>
            <a:r>
              <a:rPr lang="de-DE" dirty="0" smtClean="0"/>
              <a:t> </a:t>
            </a:r>
            <a:r>
              <a:rPr lang="de-DE" dirty="0" err="1" smtClean="0"/>
              <a:t>issued</a:t>
            </a:r>
            <a:r>
              <a:rPr lang="de-DE" dirty="0" smtClean="0"/>
              <a:t> EIB </a:t>
            </a:r>
            <a:r>
              <a:rPr lang="de-DE" dirty="0" err="1" smtClean="0"/>
              <a:t>bonds</a:t>
            </a:r>
            <a:r>
              <a:rPr lang="de-DE" dirty="0" smtClean="0"/>
              <a:t>; EIB </a:t>
            </a:r>
            <a:r>
              <a:rPr lang="de-DE" dirty="0" err="1" smtClean="0"/>
              <a:t>lends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MS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pub</a:t>
            </a:r>
            <a:r>
              <a:rPr lang="de-DE" dirty="0" smtClean="0"/>
              <a:t> </a:t>
            </a:r>
            <a:r>
              <a:rPr lang="de-DE" dirty="0" err="1" smtClean="0"/>
              <a:t>inv</a:t>
            </a:r>
            <a:r>
              <a:rPr lang="de-DE" dirty="0" smtClean="0"/>
              <a:t>; ECB </a:t>
            </a:r>
            <a:r>
              <a:rPr lang="de-DE" dirty="0" err="1" smtClean="0"/>
              <a:t>returns</a:t>
            </a:r>
            <a:r>
              <a:rPr lang="de-DE" dirty="0" smtClean="0"/>
              <a:t> </a:t>
            </a:r>
            <a:r>
              <a:rPr lang="de-DE" dirty="0" err="1" smtClean="0"/>
              <a:t>debt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MS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central</a:t>
            </a:r>
            <a:r>
              <a:rPr lang="de-DE" dirty="0" smtClean="0"/>
              <a:t> </a:t>
            </a:r>
            <a:r>
              <a:rPr lang="de-DE" dirty="0" err="1" smtClean="0"/>
              <a:t>bank</a:t>
            </a:r>
            <a:r>
              <a:rPr lang="de-DE" dirty="0" smtClean="0"/>
              <a:t> „</a:t>
            </a:r>
            <a:r>
              <a:rPr lang="de-DE" dirty="0" err="1" smtClean="0"/>
              <a:t>profits</a:t>
            </a:r>
            <a:r>
              <a:rPr lang="de-DE" dirty="0" smtClean="0"/>
              <a:t>“</a:t>
            </a:r>
          </a:p>
          <a:p>
            <a:endParaRPr lang="de-DE" dirty="0"/>
          </a:p>
          <a:p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de-DE" smtClean="0"/>
              <a:t>00. Monat 0000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Präsentation, Autorin/Autor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4839-0895-4F19-A42F-BCC74A592537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0072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Ways</a:t>
            </a:r>
            <a:r>
              <a:rPr lang="de-DE" dirty="0" smtClean="0"/>
              <a:t> </a:t>
            </a:r>
            <a:r>
              <a:rPr lang="de-DE" dirty="0" err="1" smtClean="0"/>
              <a:t>forward</a:t>
            </a:r>
            <a:r>
              <a:rPr lang="de-DE" dirty="0" smtClean="0"/>
              <a:t> – </a:t>
            </a:r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governance</a:t>
            </a:r>
            <a:r>
              <a:rPr lang="de-DE" dirty="0" smtClean="0"/>
              <a:t> </a:t>
            </a:r>
            <a:r>
              <a:rPr lang="de-DE" dirty="0" err="1" smtClean="0"/>
              <a:t>reform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Reform </a:t>
            </a:r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policy</a:t>
            </a:r>
            <a:r>
              <a:rPr lang="de-DE" dirty="0" smtClean="0"/>
              <a:t> </a:t>
            </a:r>
            <a:r>
              <a:rPr lang="de-DE" dirty="0" err="1" smtClean="0"/>
              <a:t>coordination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achieve</a:t>
            </a:r>
            <a:r>
              <a:rPr lang="de-DE" dirty="0" smtClean="0"/>
              <a:t> </a:t>
            </a:r>
            <a:r>
              <a:rPr lang="de-DE" dirty="0" err="1" smtClean="0"/>
              <a:t>balanced</a:t>
            </a:r>
            <a:r>
              <a:rPr lang="de-DE" dirty="0" smtClean="0"/>
              <a:t> </a:t>
            </a:r>
            <a:r>
              <a:rPr lang="de-DE" dirty="0" err="1" smtClean="0"/>
              <a:t>growth</a:t>
            </a:r>
            <a:r>
              <a:rPr lang="de-DE" dirty="0" smtClean="0"/>
              <a:t>, </a:t>
            </a:r>
            <a:r>
              <a:rPr lang="de-DE" dirty="0" err="1" smtClean="0"/>
              <a:t>encourage</a:t>
            </a:r>
            <a:r>
              <a:rPr lang="de-DE" dirty="0" smtClean="0"/>
              <a:t> private </a:t>
            </a:r>
            <a:r>
              <a:rPr lang="de-DE" dirty="0" err="1" smtClean="0"/>
              <a:t>investment</a:t>
            </a:r>
            <a:endParaRPr lang="de-DE" dirty="0" smtClean="0"/>
          </a:p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opposition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centralisation</a:t>
            </a:r>
            <a:r>
              <a:rPr lang="de-DE" dirty="0" smtClean="0"/>
              <a:t>/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debt</a:t>
            </a:r>
            <a:r>
              <a:rPr lang="de-DE" dirty="0" smtClean="0"/>
              <a:t>?</a:t>
            </a:r>
          </a:p>
          <a:p>
            <a:endParaRPr lang="de-DE" dirty="0" smtClean="0"/>
          </a:p>
          <a:p>
            <a:pPr lvl="1"/>
            <a:r>
              <a:rPr lang="de-DE" dirty="0" err="1" smtClean="0"/>
              <a:t>Give</a:t>
            </a:r>
            <a:r>
              <a:rPr lang="de-DE" dirty="0" smtClean="0"/>
              <a:t> </a:t>
            </a:r>
            <a:r>
              <a:rPr lang="de-DE" dirty="0" err="1" smtClean="0"/>
              <a:t>teeth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BEPGs (</a:t>
            </a:r>
            <a:r>
              <a:rPr lang="de-DE" dirty="0" err="1" smtClean="0"/>
              <a:t>Article</a:t>
            </a:r>
            <a:r>
              <a:rPr lang="de-DE" dirty="0" smtClean="0"/>
              <a:t> 121 TFEU)</a:t>
            </a:r>
          </a:p>
          <a:p>
            <a:pPr lvl="1"/>
            <a:r>
              <a:rPr lang="de-DE" dirty="0" err="1" smtClean="0"/>
              <a:t>Make</a:t>
            </a:r>
            <a:r>
              <a:rPr lang="de-DE" dirty="0" smtClean="0"/>
              <a:t> MIP </a:t>
            </a:r>
            <a:r>
              <a:rPr lang="de-DE" dirty="0" err="1" smtClean="0"/>
              <a:t>symmetrical</a:t>
            </a:r>
            <a:r>
              <a:rPr lang="de-DE" dirty="0" smtClean="0"/>
              <a:t> &amp; </a:t>
            </a:r>
            <a:r>
              <a:rPr lang="de-DE" dirty="0" err="1" smtClean="0"/>
              <a:t>decisive</a:t>
            </a:r>
            <a:r>
              <a:rPr lang="de-DE" dirty="0" smtClean="0"/>
              <a:t> in </a:t>
            </a:r>
            <a:r>
              <a:rPr lang="de-DE" dirty="0" err="1" smtClean="0"/>
              <a:t>evaluating</a:t>
            </a:r>
            <a:r>
              <a:rPr lang="de-DE" dirty="0" smtClean="0"/>
              <a:t> national 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stance</a:t>
            </a:r>
            <a:endParaRPr lang="de-DE" dirty="0" smtClean="0"/>
          </a:p>
          <a:p>
            <a:pPr lvl="1"/>
            <a:r>
              <a:rPr lang="de-DE" dirty="0" err="1" smtClean="0"/>
              <a:t>Broaden</a:t>
            </a:r>
            <a:r>
              <a:rPr lang="de-DE" dirty="0" smtClean="0"/>
              <a:t> </a:t>
            </a:r>
            <a:r>
              <a:rPr lang="de-DE" dirty="0" err="1" smtClean="0"/>
              <a:t>remit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planned</a:t>
            </a:r>
            <a:r>
              <a:rPr lang="de-DE" dirty="0" smtClean="0"/>
              <a:t> </a:t>
            </a:r>
            <a:r>
              <a:rPr lang="de-DE" dirty="0" err="1" smtClean="0"/>
              <a:t>advisory</a:t>
            </a:r>
            <a:r>
              <a:rPr lang="de-DE" dirty="0" smtClean="0"/>
              <a:t> 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council</a:t>
            </a:r>
            <a:r>
              <a:rPr lang="de-DE" dirty="0" smtClean="0"/>
              <a:t> (</a:t>
            </a:r>
            <a:r>
              <a:rPr lang="de-DE" dirty="0" err="1" smtClean="0"/>
              <a:t>Macroeconomic</a:t>
            </a:r>
            <a:r>
              <a:rPr lang="de-DE" dirty="0" smtClean="0"/>
              <a:t> Development &amp; </a:t>
            </a:r>
            <a:r>
              <a:rPr lang="de-DE" dirty="0" err="1" smtClean="0"/>
              <a:t>Convergence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MS </a:t>
            </a:r>
            <a:r>
              <a:rPr lang="de-DE" dirty="0" err="1" smtClean="0"/>
              <a:t>convergence</a:t>
            </a:r>
            <a:r>
              <a:rPr lang="de-DE" dirty="0" smtClean="0"/>
              <a:t> (not </a:t>
            </a:r>
            <a:r>
              <a:rPr lang="de-DE" dirty="0" err="1" smtClean="0"/>
              <a:t>competitiveness</a:t>
            </a:r>
            <a:r>
              <a:rPr lang="de-DE" dirty="0" smtClean="0"/>
              <a:t>) </a:t>
            </a:r>
            <a:r>
              <a:rPr lang="de-DE" dirty="0" err="1" smtClean="0"/>
              <a:t>councils</a:t>
            </a:r>
            <a:endParaRPr lang="de-DE" dirty="0" smtClean="0"/>
          </a:p>
          <a:p>
            <a:pPr lvl="1"/>
            <a:r>
              <a:rPr lang="de-DE" dirty="0" err="1" smtClean="0"/>
              <a:t>Strengthen</a:t>
            </a:r>
            <a:r>
              <a:rPr lang="de-DE" dirty="0" smtClean="0"/>
              <a:t> </a:t>
            </a:r>
            <a:r>
              <a:rPr lang="de-DE" dirty="0" err="1"/>
              <a:t>M</a:t>
            </a:r>
            <a:r>
              <a:rPr lang="de-DE" dirty="0" err="1" smtClean="0"/>
              <a:t>acreconomic</a:t>
            </a:r>
            <a:r>
              <a:rPr lang="de-DE" dirty="0" smtClean="0"/>
              <a:t> </a:t>
            </a:r>
            <a:r>
              <a:rPr lang="de-DE" dirty="0" err="1" smtClean="0"/>
              <a:t>Dialogue</a:t>
            </a:r>
            <a:r>
              <a:rPr lang="de-DE" dirty="0" smtClean="0"/>
              <a:t> at €A </a:t>
            </a:r>
            <a:r>
              <a:rPr lang="de-DE" dirty="0" err="1" smtClean="0"/>
              <a:t>and</a:t>
            </a:r>
            <a:r>
              <a:rPr lang="de-DE" dirty="0" smtClean="0"/>
              <a:t> MS </a:t>
            </a:r>
            <a:r>
              <a:rPr lang="de-DE" dirty="0" err="1" smtClean="0"/>
              <a:t>levels</a:t>
            </a:r>
            <a:r>
              <a:rPr lang="de-DE" dirty="0" smtClean="0"/>
              <a:t>, </a:t>
            </a:r>
            <a:r>
              <a:rPr lang="de-DE" dirty="0" err="1" smtClean="0"/>
              <a:t>bringing</a:t>
            </a:r>
            <a:r>
              <a:rPr lang="de-DE" dirty="0" smtClean="0"/>
              <a:t> in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r>
              <a:rPr lang="de-DE" dirty="0" smtClean="0"/>
              <a:t> (nominal </a:t>
            </a:r>
            <a:r>
              <a:rPr lang="de-DE" dirty="0" err="1" smtClean="0"/>
              <a:t>incomes</a:t>
            </a:r>
            <a:r>
              <a:rPr lang="de-DE" dirty="0" smtClean="0"/>
              <a:t> </a:t>
            </a:r>
            <a:r>
              <a:rPr lang="de-DE" dirty="0" err="1" smtClean="0"/>
              <a:t>policies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de-DE" smtClean="0"/>
              <a:t>00. Monat 0000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Präsentation, Autorin/Autor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4839-0895-4F19-A42F-BCC74A592537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0162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11413" y="2636838"/>
            <a:ext cx="4679950" cy="17272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de-DE" altLang="de-DE" sz="3600" dirty="0" err="1" smtClean="0"/>
              <a:t>Thank</a:t>
            </a:r>
            <a:r>
              <a:rPr lang="de-DE" altLang="de-DE" sz="3600" dirty="0" smtClean="0"/>
              <a:t> </a:t>
            </a:r>
            <a:r>
              <a:rPr lang="de-DE" altLang="de-DE" sz="3600" dirty="0" err="1" smtClean="0"/>
              <a:t>you</a:t>
            </a:r>
            <a:r>
              <a:rPr lang="de-DE" altLang="de-DE" sz="3600" dirty="0" smtClean="0"/>
              <a:t> </a:t>
            </a:r>
            <a:r>
              <a:rPr lang="de-DE" altLang="de-DE" sz="3600" dirty="0" err="1" smtClean="0"/>
              <a:t>for</a:t>
            </a:r>
            <a:r>
              <a:rPr lang="de-DE" altLang="de-DE" sz="3600" dirty="0" smtClean="0"/>
              <a:t> </a:t>
            </a:r>
            <a:r>
              <a:rPr lang="de-DE" altLang="de-DE" sz="3600" dirty="0" err="1" smtClean="0"/>
              <a:t>your</a:t>
            </a:r>
            <a:r>
              <a:rPr lang="de-DE" altLang="de-DE" sz="3600" dirty="0" smtClean="0"/>
              <a:t> Attention</a:t>
            </a:r>
          </a:p>
        </p:txBody>
      </p:sp>
      <p:sp>
        <p:nvSpPr>
          <p:cNvPr id="14340" name="Datumsplatzhalt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DC2DA3-1AA3-4E88-B0F4-9778A1DE78B8}" type="datetime1">
              <a:rPr lang="de-DE" altLang="de-DE">
                <a:solidFill>
                  <a:schemeClr val="bg2"/>
                </a:solidFill>
              </a:rPr>
              <a:pPr eaLnBrk="1" hangingPunct="1"/>
              <a:t>12.10.2016</a:t>
            </a:fld>
            <a:endParaRPr lang="de-DE" altLang="de-DE">
              <a:solidFill>
                <a:schemeClr val="bg2"/>
              </a:solidFill>
            </a:endParaRPr>
          </a:p>
        </p:txBody>
      </p:sp>
      <p:sp>
        <p:nvSpPr>
          <p:cNvPr id="1434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DACB4B-3496-4D58-9091-3BF075016453}" type="slidenum">
              <a:rPr lang="de-DE" altLang="de-DE" smtClean="0">
                <a:solidFill>
                  <a:schemeClr val="bg2"/>
                </a:solidFill>
              </a:rPr>
              <a:pPr eaLnBrk="1" hangingPunct="1"/>
              <a:t>9</a:t>
            </a:fld>
            <a:endParaRPr lang="de-DE" altLang="de-DE" smtClean="0">
              <a:solidFill>
                <a:schemeClr val="bg2"/>
              </a:solidFill>
            </a:endParaRPr>
          </a:p>
        </p:txBody>
      </p:sp>
      <p:sp>
        <p:nvSpPr>
          <p:cNvPr id="14341" name="Textfeld 4"/>
          <p:cNvSpPr txBox="1">
            <a:spLocks noChangeArrowheads="1"/>
          </p:cNvSpPr>
          <p:nvPr/>
        </p:nvSpPr>
        <p:spPr bwMode="auto">
          <a:xfrm>
            <a:off x="1331913" y="4581525"/>
            <a:ext cx="6696075" cy="15700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400" u="sng" dirty="0">
                <a:hlinkClick r:id="rId2"/>
              </a:rPr>
              <a:t>www.imk-boeckler.de</a:t>
            </a:r>
            <a:endParaRPr lang="de-DE" altLang="de-DE" sz="2400" u="sng" dirty="0"/>
          </a:p>
          <a:p>
            <a:pPr algn="ctr" eaLnBrk="1" hangingPunct="1"/>
            <a:r>
              <a:rPr lang="de-DE" altLang="de-DE" dirty="0"/>
              <a:t/>
            </a:r>
            <a:br>
              <a:rPr lang="de-DE" altLang="de-DE" dirty="0"/>
            </a:br>
            <a:r>
              <a:rPr lang="en-US" altLang="de-DE" dirty="0" smtClean="0"/>
              <a:t>Follow us on Twitter</a:t>
            </a:r>
            <a:r>
              <a:rPr lang="en-US" altLang="de-DE" dirty="0"/>
              <a:t>: </a:t>
            </a:r>
            <a:r>
              <a:rPr lang="de-DE" altLang="de-DE" u="sng" dirty="0">
                <a:hlinkClick r:id="rId3"/>
              </a:rPr>
              <a:t>http://twitter.com/IMKFlash</a:t>
            </a:r>
            <a:endParaRPr lang="de-DE" altLang="de-DE" dirty="0"/>
          </a:p>
          <a:p>
            <a:pPr algn="ctr" eaLnBrk="1" hangingPunct="1"/>
            <a:r>
              <a:rPr lang="de-DE" altLang="de-DE" dirty="0"/>
              <a:t>IMK </a:t>
            </a:r>
            <a:r>
              <a:rPr lang="de-DE" altLang="de-DE" dirty="0" smtClean="0"/>
              <a:t>on </a:t>
            </a:r>
            <a:r>
              <a:rPr lang="de-DE" altLang="de-DE" dirty="0"/>
              <a:t>Facebook: </a:t>
            </a:r>
            <a:r>
              <a:rPr lang="de-DE" altLang="de-DE" u="sng" dirty="0">
                <a:hlinkClick r:id="rId4"/>
              </a:rPr>
              <a:t>www.facebook.com/institut.mk</a:t>
            </a:r>
            <a:endParaRPr lang="de-DE" altLang="de-DE" dirty="0"/>
          </a:p>
          <a:p>
            <a:pPr algn="ctr" eaLnBrk="1" hangingPunct="1"/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51936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MK_4x3_EN">
  <a:themeElements>
    <a:clrScheme name="Hans Böckler Stiftung">
      <a:dk1>
        <a:sysClr val="windowText" lastClr="000000"/>
      </a:dk1>
      <a:lt1>
        <a:sysClr val="window" lastClr="FFFFFF"/>
      </a:lt1>
      <a:dk2>
        <a:srgbClr val="D6007E"/>
      </a:dk2>
      <a:lt2>
        <a:srgbClr val="E4E1CD"/>
      </a:lt2>
      <a:accent1>
        <a:srgbClr val="E30513"/>
      </a:accent1>
      <a:accent2>
        <a:srgbClr val="EF7C00"/>
      </a:accent2>
      <a:accent3>
        <a:srgbClr val="939185"/>
      </a:accent3>
      <a:accent4>
        <a:srgbClr val="5FBBC9"/>
      </a:accent4>
      <a:accent5>
        <a:srgbClr val="0082AD"/>
      </a:accent5>
      <a:accent6>
        <a:srgbClr val="6E358B"/>
      </a:accent6>
      <a:hlink>
        <a:srgbClr val="000000"/>
      </a:hlink>
      <a:folHlink>
        <a:srgbClr val="000000"/>
      </a:folHlink>
    </a:clrScheme>
    <a:fontScheme name="Hans Böckler Stiftung">
      <a:majorFont>
        <a:latin typeface="Arial 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IMK_4x3_EN</Template>
  <TotalTime>0</TotalTime>
  <Words>659</Words>
  <Application>Microsoft Office PowerPoint</Application>
  <PresentationFormat>Bildschirmpräsentation (4:3)</PresentationFormat>
  <Paragraphs>102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IMK_4x3_EN</vt:lpstr>
      <vt:lpstr> Overcoming weak investment in Europe: The need for coordinated public investment &amp; how to achieve it</vt:lpstr>
      <vt:lpstr>Key points</vt:lpstr>
      <vt:lpstr>Weak investment</vt:lpstr>
      <vt:lpstr>Weak private investment and needed response well understood</vt:lpstr>
      <vt:lpstr>Reasons for policy failure</vt:lpstr>
      <vt:lpstr>Ways forward – a common investment fund?</vt:lpstr>
      <vt:lpstr>Ways forward – options (not mutually exclusive)</vt:lpstr>
      <vt:lpstr>Ways forward – economic governance reform</vt:lpstr>
      <vt:lpstr>PowerPoint-Präsentation</vt:lpstr>
    </vt:vector>
  </TitlesOfParts>
  <Company>Hans-Böckler-Stiftung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Stöger</dc:creator>
  <cp:lastModifiedBy>Andrew Watt</cp:lastModifiedBy>
  <cp:revision>70</cp:revision>
  <dcterms:created xsi:type="dcterms:W3CDTF">2015-11-23T13:57:10Z</dcterms:created>
  <dcterms:modified xsi:type="dcterms:W3CDTF">2016-10-18T09:14:20Z</dcterms:modified>
</cp:coreProperties>
</file>